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1"/>
  </p:notesMasterIdLst>
  <p:sldIdLst>
    <p:sldId id="281" r:id="rId2"/>
    <p:sldId id="283" r:id="rId3"/>
    <p:sldId id="282" r:id="rId4"/>
    <p:sldId id="272" r:id="rId5"/>
    <p:sldId id="273"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1pPr>
    <a:lvl2pPr marL="81280" marR="81280" indent="2667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2pPr>
    <a:lvl3pPr marL="81280" marR="81280" indent="5334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3pPr>
    <a:lvl4pPr marL="81280" marR="81280" indent="8001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4pPr>
    <a:lvl5pPr marL="81280" marR="81280" indent="10668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5pPr>
    <a:lvl6pPr marL="81280" marR="81280" indent="13335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6pPr>
    <a:lvl7pPr marL="81280" marR="81280" indent="1612899"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7pPr>
    <a:lvl8pPr marL="81280" marR="81280" indent="18796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8pPr>
    <a:lvl9pPr marL="81280" marR="81280" indent="21463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D51ADE6A-740E-44AE-83CC-AE7238B6C88D}"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024"/>
    <p:restoredTop sz="94604"/>
  </p:normalViewPr>
  <p:slideViewPr>
    <p:cSldViewPr snapToGrid="0" snapToObjects="1">
      <p:cViewPr varScale="1">
        <p:scale>
          <a:sx n="75" d="100"/>
          <a:sy n="75" d="100"/>
        </p:scale>
        <p:origin x="808"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png>
</file>

<file path=ppt/media/image2.tiff>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200">
        <a:latin typeface="Lucida Grande"/>
        <a:ea typeface="Lucida Grande"/>
        <a:cs typeface="Lucida Grande"/>
        <a:sym typeface="Lucida Grande"/>
      </a:defRPr>
    </a:lvl1pPr>
    <a:lvl2pPr indent="228600" latinLnBrk="0">
      <a:defRPr sz="2200">
        <a:latin typeface="Lucida Grande"/>
        <a:ea typeface="Lucida Grande"/>
        <a:cs typeface="Lucida Grande"/>
        <a:sym typeface="Lucida Grande"/>
      </a:defRPr>
    </a:lvl2pPr>
    <a:lvl3pPr indent="457200" latinLnBrk="0">
      <a:defRPr sz="2200">
        <a:latin typeface="Lucida Grande"/>
        <a:ea typeface="Lucida Grande"/>
        <a:cs typeface="Lucida Grande"/>
        <a:sym typeface="Lucida Grande"/>
      </a:defRPr>
    </a:lvl3pPr>
    <a:lvl4pPr indent="685800" latinLnBrk="0">
      <a:defRPr sz="2200">
        <a:latin typeface="Lucida Grande"/>
        <a:ea typeface="Lucida Grande"/>
        <a:cs typeface="Lucida Grande"/>
        <a:sym typeface="Lucida Grande"/>
      </a:defRPr>
    </a:lvl4pPr>
    <a:lvl5pPr indent="914400" latinLnBrk="0">
      <a:defRPr sz="2200">
        <a:latin typeface="Lucida Grande"/>
        <a:ea typeface="Lucida Grande"/>
        <a:cs typeface="Lucida Grande"/>
        <a:sym typeface="Lucida Grande"/>
      </a:defRPr>
    </a:lvl5pPr>
    <a:lvl6pPr indent="1143000" latinLnBrk="0">
      <a:defRPr sz="2200">
        <a:latin typeface="Lucida Grande"/>
        <a:ea typeface="Lucida Grande"/>
        <a:cs typeface="Lucida Grande"/>
        <a:sym typeface="Lucida Grande"/>
      </a:defRPr>
    </a:lvl6pPr>
    <a:lvl7pPr indent="1371600" latinLnBrk="0">
      <a:defRPr sz="2200">
        <a:latin typeface="Lucida Grande"/>
        <a:ea typeface="Lucida Grande"/>
        <a:cs typeface="Lucida Grande"/>
        <a:sym typeface="Lucida Grande"/>
      </a:defRPr>
    </a:lvl7pPr>
    <a:lvl8pPr indent="1600200" latinLnBrk="0">
      <a:defRPr sz="2200">
        <a:latin typeface="Lucida Grande"/>
        <a:ea typeface="Lucida Grande"/>
        <a:cs typeface="Lucida Grande"/>
        <a:sym typeface="Lucida Grande"/>
      </a:defRPr>
    </a:lvl8pPr>
    <a:lvl9pPr indent="18288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8015172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28229344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23" name="Title Text"/>
          <p:cNvSpPr txBox="1">
            <a:spLocks noGrp="1"/>
          </p:cNvSpPr>
          <p:nvPr>
            <p:ph type="title"/>
          </p:nvPr>
        </p:nvSpPr>
        <p:spPr>
          <a:xfrm>
            <a:off x="1759215" y="2797969"/>
            <a:ext cx="20840701" cy="3898901"/>
          </a:xfrm>
          <a:prstGeom prst="rect">
            <a:avLst/>
          </a:prstGeom>
        </p:spPr>
        <p:txBody>
          <a:bodyPr/>
          <a:lstStyle>
            <a:lvl1pPr algn="ctr">
              <a:defRPr sz="5200"/>
            </a:lvl1pPr>
          </a:lstStyle>
          <a:p>
            <a:r>
              <a:t>Title Text</a:t>
            </a:r>
          </a:p>
        </p:txBody>
      </p:sp>
      <p:sp>
        <p:nvSpPr>
          <p:cNvPr id="24" name="Slide Number"/>
          <p:cNvSpPr txBox="1">
            <a:spLocks noGrp="1"/>
          </p:cNvSpPr>
          <p:nvPr>
            <p:ph type="sldNum" sz="quarter" idx="2"/>
          </p:nvPr>
        </p:nvSpPr>
        <p:spPr>
          <a:xfrm>
            <a:off x="22610464" y="13043296"/>
            <a:ext cx="340322" cy="323554"/>
          </a:xfrm>
          <a:prstGeom prst="rect">
            <a:avLst/>
          </a:prstGeom>
        </p:spPr>
        <p:txBody>
          <a:bodyPr lIns="50800" tIns="50800" rIns="50800" bIns="50800"/>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 name="Title Text"/>
          <p:cNvSpPr txBox="1">
            <a:spLocks noGrp="1"/>
          </p:cNvSpPr>
          <p:nvPr>
            <p:ph type="title"/>
          </p:nvPr>
        </p:nvSpPr>
        <p:spPr>
          <a:xfrm>
            <a:off x="833966" y="-1588"/>
            <a:ext cx="18567401" cy="1676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0" tIns="0" rIns="0" bIns="0" anchor="b"/>
          <a:lstStyle/>
          <a:p>
            <a:r>
              <a:t>Title Text</a:t>
            </a:r>
          </a:p>
        </p:txBody>
      </p:sp>
      <p:sp>
        <p:nvSpPr>
          <p:cNvPr id="5" name="Body Level One…"/>
          <p:cNvSpPr txBox="1">
            <a:spLocks noGrp="1"/>
          </p:cNvSpPr>
          <p:nvPr>
            <p:ph type="body" idx="1"/>
          </p:nvPr>
        </p:nvSpPr>
        <p:spPr>
          <a:xfrm>
            <a:off x="838200" y="2451100"/>
            <a:ext cx="22720300" cy="97536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2pPr marL="270827">
              <a:spcBef>
                <a:spcPts val="2000"/>
              </a:spcBef>
              <a:buClr>
                <a:srgbClr val="909090"/>
              </a:buClr>
              <a:buFont typeface="Arial"/>
            </a:lvl2pPr>
            <a:lvl3pPr marL="728027">
              <a:spcBef>
                <a:spcPts val="1400"/>
              </a:spcBef>
              <a:buClr>
                <a:srgbClr val="B8B8B8"/>
              </a:buClr>
              <a:buChar char=""/>
            </a:lvl3pPr>
            <a:lvl4pPr marL="1123314">
              <a:spcBef>
                <a:spcPts val="800"/>
              </a:spcBef>
              <a:buClr>
                <a:srgbClr val="909090"/>
              </a:buClr>
              <a:buFont typeface="Arial"/>
            </a:lvl4pPr>
            <a:lvl5pPr marL="1531302">
              <a:spcBef>
                <a:spcPts val="700"/>
              </a:spcBef>
              <a:buClr>
                <a:srgbClr val="B8B8B8"/>
              </a:buClr>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3358705" y="13096875"/>
            <a:ext cx="238722" cy="221953"/>
          </a:xfrm>
          <a:prstGeom prst="rect">
            <a:avLst/>
          </a:prstGeom>
          <a:ln w="12700">
            <a:miter lim="400000"/>
          </a:ln>
        </p:spPr>
        <p:txBody>
          <a:bodyPr wrap="none" lIns="0" tIns="0" rIns="0" bIns="0">
            <a:spAutoFit/>
          </a:bodyPr>
          <a:lstStyle>
            <a:lvl1pPr marL="0" marR="0" algn="ctr" defTabSz="914400">
              <a:defRPr sz="1600">
                <a:solidFill>
                  <a:srgbClr val="B8B8B8"/>
                </a:solidFill>
                <a:uFill>
                  <a:solidFill>
                    <a:srgbClr val="B8B8B8"/>
                  </a:solidFill>
                </a:u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182879" indent="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1pPr>
      <a:lvl2pPr marL="0" marR="182879" indent="228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2pPr>
      <a:lvl3pPr marL="0" marR="182879" indent="457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3pPr>
      <a:lvl4pPr marL="0" marR="182879" indent="685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4pPr>
      <a:lvl5pPr marL="0" marR="182879" indent="9144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5pPr>
      <a:lvl6pPr marL="0" marR="182879" indent="11430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6pPr>
      <a:lvl7pPr marL="0" marR="182879" indent="1371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7pPr>
      <a:lvl8pPr marL="0" marR="182879" indent="1600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8pPr>
      <a:lvl9pPr marL="0" marR="182879" indent="1828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9pPr>
    </p:titleStyle>
    <p:bodyStyle>
      <a:lvl1pPr marL="81280" marR="81280" indent="0" algn="l" defTabSz="1816100" latinLnBrk="0">
        <a:lnSpc>
          <a:spcPct val="100000"/>
        </a:lnSpc>
        <a:spcBef>
          <a:spcPts val="4600"/>
        </a:spcBef>
        <a:spcAft>
          <a:spcPts val="0"/>
        </a:spcAft>
        <a:buClrTx/>
        <a:buSzTx/>
        <a:buFontTx/>
        <a:buNone/>
        <a:tabLst/>
        <a:defRPr sz="3200" b="0" i="0" u="none" strike="noStrike" cap="none" spc="0" baseline="0">
          <a:ln>
            <a:noFill/>
          </a:ln>
          <a:solidFill>
            <a:srgbClr val="000000"/>
          </a:solidFill>
          <a:uFill>
            <a:solidFill>
              <a:srgbClr val="000000"/>
            </a:solidFill>
          </a:uFill>
          <a:latin typeface="Menlo"/>
          <a:ea typeface="Menlo"/>
          <a:cs typeface="Menlo"/>
          <a:sym typeface="Menlo"/>
        </a:defRPr>
      </a:lvl1pPr>
      <a:lvl2pPr marL="352107" marR="81280" indent="-228600"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2pPr>
      <a:lvl3pPr marL="809307" marR="81280" indent="-227012"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3pPr>
      <a:lvl4pPr marL="1204594" marR="81280" indent="-168275"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4pPr>
      <a:lvl5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5pPr>
      <a:lvl6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6pPr>
      <a:lvl7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7pPr>
      <a:lvl8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8pPr>
      <a:lvl9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9pPr>
    </p:bodyStyle>
    <p:otherStyle>
      <a:lvl1pPr marL="0" marR="0" indent="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1pPr>
      <a:lvl2pPr marL="0" marR="0" indent="228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2pPr>
      <a:lvl3pPr marL="0" marR="0" indent="457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3pPr>
      <a:lvl4pPr marL="0" marR="0" indent="685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4pPr>
      <a:lvl5pPr marL="0" marR="0" indent="9144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5pPr>
      <a:lvl6pPr marL="0" marR="0" indent="11430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6pPr>
      <a:lvl7pPr marL="0" marR="0" indent="1371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7pPr>
      <a:lvl8pPr marL="0" marR="0" indent="1600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8pPr>
      <a:lvl9pPr marL="0" marR="0" indent="1828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3" Type="http://schemas.openxmlformats.org/officeDocument/2006/relationships/hyperlink" Target="http://ian-albert.com/unicode_chart/unichart-chinese.jpg" TargetMode="External"/><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okpy.org/" TargetMode="External"/><Relationship Id="rId7" Type="http://schemas.openxmlformats.org/officeDocument/2006/relationships/hyperlink" Target="mailto:ajaykosuri@berkeley.edu"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hyperlink" Target="mailto:bettyyee@berkeley.edu" TargetMode="External"/><Relationship Id="rId5" Type="http://schemas.openxmlformats.org/officeDocument/2006/relationships/hyperlink" Target="mailto:cicix@berkeley.edu" TargetMode="External"/><Relationship Id="rId4" Type="http://schemas.openxmlformats.org/officeDocument/2006/relationships/hyperlink" Target="mailto:dstn.luong@berkeley.edu"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unctions"/>
          <p:cNvSpPr txBox="1">
            <a:spLocks noGrp="1"/>
          </p:cNvSpPr>
          <p:nvPr>
            <p:ph type="title"/>
          </p:nvPr>
        </p:nvSpPr>
        <p:spPr>
          <a:xfrm>
            <a:off x="833966" y="462307"/>
            <a:ext cx="22940434" cy="1054259"/>
          </a:xfrm>
          <a:prstGeom prst="rect">
            <a:avLst/>
          </a:prstGeom>
        </p:spPr>
        <p:txBody>
          <a:bodyPr/>
          <a:lstStyle/>
          <a:p>
            <a:r>
              <a:rPr lang="en-US" dirty="0"/>
              <a:t>UC Berkeley’s CS61A – Lecture 14 –  Mutable Values</a:t>
            </a:r>
            <a:endParaRPr dirty="0"/>
          </a:p>
        </p:txBody>
      </p:sp>
      <p:sp>
        <p:nvSpPr>
          <p:cNvPr id="2" name="TextBox 1">
            <a:extLst>
              <a:ext uri="{FF2B5EF4-FFF2-40B4-BE49-F238E27FC236}">
                <a16:creationId xmlns:a16="http://schemas.microsoft.com/office/drawing/2014/main" id="{A9478077-2E2D-C549-9753-4C61881080EC}"/>
              </a:ext>
            </a:extLst>
          </p:cNvPr>
          <p:cNvSpPr txBox="1"/>
          <p:nvPr/>
        </p:nvSpPr>
        <p:spPr>
          <a:xfrm>
            <a:off x="267629" y="1960784"/>
            <a:ext cx="23506771" cy="467307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5300" b="1" dirty="0">
                <a:latin typeface="Arial" panose="020B0604020202020204" pitchFamily="34" charset="0"/>
                <a:cs typeface="Arial" panose="020B0604020202020204" pitchFamily="34" charset="0"/>
              </a:rPr>
              <a:t>AMAZON ALEXA AND THE SEARCH FOR THE ONE PERFECT ANSWER</a:t>
            </a:r>
            <a:br>
              <a:rPr lang="en-US" sz="5400" b="1" dirty="0">
                <a:latin typeface="Arial" panose="020B0604020202020204" pitchFamily="34" charset="0"/>
                <a:cs typeface="Arial" panose="020B0604020202020204" pitchFamily="34" charset="0"/>
              </a:rPr>
            </a:br>
            <a:r>
              <a:rPr lang="en-US" sz="4400" dirty="0" err="1">
                <a:latin typeface="Menlo" panose="020B0609030804020204" pitchFamily="49" charset="0"/>
                <a:ea typeface="Menlo" panose="020B0609030804020204" pitchFamily="49" charset="0"/>
                <a:cs typeface="Menlo" panose="020B0609030804020204" pitchFamily="49" charset="0"/>
              </a:rPr>
              <a:t>www.wired.com</a:t>
            </a:r>
            <a:r>
              <a:rPr lang="en-US" sz="4400" dirty="0">
                <a:latin typeface="Menlo" panose="020B0609030804020204" pitchFamily="49" charset="0"/>
                <a:ea typeface="Menlo" panose="020B0609030804020204" pitchFamily="49" charset="0"/>
                <a:cs typeface="Menlo" panose="020B0609030804020204" pitchFamily="49" charset="0"/>
              </a:rPr>
              <a:t>/story/amazon-</a:t>
            </a:r>
            <a:r>
              <a:rPr lang="en-US" sz="4400" dirty="0" err="1">
                <a:latin typeface="Menlo" panose="020B0609030804020204" pitchFamily="49" charset="0"/>
                <a:ea typeface="Menlo" panose="020B0609030804020204" pitchFamily="49" charset="0"/>
                <a:cs typeface="Menlo" panose="020B0609030804020204" pitchFamily="49" charset="0"/>
              </a:rPr>
              <a:t>alexa</a:t>
            </a:r>
            <a:r>
              <a:rPr lang="en-US" sz="4400" dirty="0">
                <a:latin typeface="Menlo" panose="020B0609030804020204" pitchFamily="49" charset="0"/>
                <a:ea typeface="Menlo" panose="020B0609030804020204" pitchFamily="49" charset="0"/>
                <a:cs typeface="Menlo" panose="020B0609030804020204" pitchFamily="49" charset="0"/>
              </a:rPr>
              <a:t>-search-for-the-one-perfect-answer</a:t>
            </a:r>
            <a:endParaRPr lang="en-US" sz="6600" dirty="0">
              <a:latin typeface="Menlo" panose="020B0609030804020204" pitchFamily="49" charset="0"/>
              <a:ea typeface="Menlo" panose="020B0609030804020204" pitchFamily="49" charset="0"/>
              <a:cs typeface="Menlo" panose="020B0609030804020204" pitchFamily="49" charset="0"/>
            </a:endParaRPr>
          </a:p>
          <a:p>
            <a:endParaRPr lang="en-US" sz="4000" dirty="0">
              <a:latin typeface="Menlo" panose="020B0609030804020204" pitchFamily="49" charset="0"/>
              <a:ea typeface="Menlo" panose="020B0609030804020204" pitchFamily="49" charset="0"/>
              <a:cs typeface="Menlo" panose="020B0609030804020204" pitchFamily="49" charset="0"/>
            </a:endParaRPr>
          </a:p>
          <a:p>
            <a:endParaRPr lang="en-US" sz="8000" dirty="0">
              <a:latin typeface="Arial" panose="020B0604020202020204" pitchFamily="34" charset="0"/>
              <a:cs typeface="Arial" panose="020B0604020202020204" pitchFamily="34" charset="0"/>
            </a:endParaRPr>
          </a:p>
          <a:p>
            <a:endParaRPr lang="en-US" sz="8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61B47CB-8E64-6842-ACBD-88B6E7514D67}"/>
              </a:ext>
            </a:extLst>
          </p:cNvPr>
          <p:cNvSpPr txBox="1"/>
          <p:nvPr/>
        </p:nvSpPr>
        <p:spPr>
          <a:xfrm>
            <a:off x="12247418" y="3625361"/>
            <a:ext cx="12090626" cy="1007455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3600" dirty="0">
                <a:latin typeface="Arial" panose="020B0604020202020204" pitchFamily="34" charset="0"/>
                <a:cs typeface="Arial" panose="020B0604020202020204" pitchFamily="34" charset="0"/>
              </a:rPr>
              <a:t>“According to one market survey, people ask their smart speakers to answer questions more often than they do anything else with them. … Computers responding to our queries in a single pass—providing one-shot answers, as they are known in the search community—has gone mainstream. The internet and the multibillion-­dollar business ecosystems it supports are changing irrevocably. So, too, is the creation, distribution, and control of information—the very nature of how we know what we know. … Market analysts estimate that, by 2020, up to half of all internet searches will be spoken aloud. The conventional web, with all of its tedious pages and links, is giving way to the conversational web, in which chatty AIs reign supreme. The payoff, we are told, is increased convenience and efficiency. But for everyone who has economic interests tied to traditional web search—businesses, advertisers, authors, publishers, the tech giants—the situation is perilous”</a:t>
            </a:r>
          </a:p>
        </p:txBody>
      </p:sp>
      <p:pic>
        <p:nvPicPr>
          <p:cNvPr id="4" name="Picture 3">
            <a:extLst>
              <a:ext uri="{FF2B5EF4-FFF2-40B4-BE49-F238E27FC236}">
                <a16:creationId xmlns:a16="http://schemas.microsoft.com/office/drawing/2014/main" id="{A0107F01-F210-FD4E-80A1-4D46CA231C9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0480" y="8225736"/>
            <a:ext cx="12101992" cy="5596098"/>
          </a:xfrm>
          <a:prstGeom prst="rect">
            <a:avLst/>
          </a:prstGeom>
        </p:spPr>
      </p:pic>
      <p:pic>
        <p:nvPicPr>
          <p:cNvPr id="3" name="Picture 2">
            <a:extLst>
              <a:ext uri="{FF2B5EF4-FFF2-40B4-BE49-F238E27FC236}">
                <a16:creationId xmlns:a16="http://schemas.microsoft.com/office/drawing/2014/main" id="{AAB4D6AD-8C5C-554E-B397-AB0BF515F461}"/>
              </a:ext>
            </a:extLst>
          </p:cNvPr>
          <p:cNvPicPr>
            <a:picLocks noChangeAspect="1"/>
          </p:cNvPicPr>
          <p:nvPr/>
        </p:nvPicPr>
        <p:blipFill rotWithShape="1">
          <a:blip r:embed="rId4"/>
          <a:srcRect t="32296" b="27751"/>
          <a:stretch/>
        </p:blipFill>
        <p:spPr>
          <a:xfrm>
            <a:off x="532553" y="3648631"/>
            <a:ext cx="11151221" cy="4455185"/>
          </a:xfrm>
          <a:prstGeom prst="rect">
            <a:avLst/>
          </a:prstGeom>
        </p:spPr>
      </p:pic>
    </p:spTree>
    <p:extLst>
      <p:ext uri="{BB962C8B-B14F-4D97-AF65-F5344CB8AC3E}">
        <p14:creationId xmlns:p14="http://schemas.microsoft.com/office/powerpoint/2010/main" val="2650908870"/>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8" name="Representing Strings: the Unicode Standard"/>
          <p:cNvSpPr txBox="1">
            <a:spLocks noGrp="1"/>
          </p:cNvSpPr>
          <p:nvPr>
            <p:ph type="title"/>
          </p:nvPr>
        </p:nvSpPr>
        <p:spPr>
          <a:prstGeom prst="rect">
            <a:avLst/>
          </a:prstGeom>
        </p:spPr>
        <p:txBody>
          <a:bodyPr/>
          <a:lstStyle/>
          <a:p>
            <a:r>
              <a:t>Representing Strings: the Unicode Standard</a:t>
            </a:r>
          </a:p>
        </p:txBody>
      </p:sp>
      <p:grpSp>
        <p:nvGrpSpPr>
          <p:cNvPr id="91" name="Group"/>
          <p:cNvGrpSpPr/>
          <p:nvPr/>
        </p:nvGrpSpPr>
        <p:grpSpPr>
          <a:xfrm>
            <a:off x="13017500" y="2806700"/>
            <a:ext cx="7073900" cy="5831880"/>
            <a:chOff x="0" y="0"/>
            <a:chExt cx="7073900" cy="5831879"/>
          </a:xfrm>
        </p:grpSpPr>
        <p:pic>
          <p:nvPicPr>
            <p:cNvPr id="89" name="droppedImage.png" descr="droppedImage.png"/>
            <p:cNvPicPr>
              <a:picLocks noChangeAspect="1"/>
            </p:cNvPicPr>
            <p:nvPr/>
          </p:nvPicPr>
          <p:blipFill>
            <a:blip r:embed="rId2">
              <a:extLst/>
            </a:blip>
            <a:stretch>
              <a:fillRect/>
            </a:stretch>
          </p:blipFill>
          <p:spPr>
            <a:xfrm>
              <a:off x="38100" y="0"/>
              <a:ext cx="6934200" cy="5200650"/>
            </a:xfrm>
            <a:prstGeom prst="rect">
              <a:avLst/>
            </a:prstGeom>
            <a:ln w="12700" cap="flat">
              <a:noFill/>
              <a:round/>
            </a:ln>
            <a:effectLst/>
          </p:spPr>
        </p:pic>
        <p:sp>
          <p:nvSpPr>
            <p:cNvPr id="90" name="http://ian-albert.com/unicode_chart/unichart-chinese.jpg"/>
            <p:cNvSpPr txBox="1"/>
            <p:nvPr/>
          </p:nvSpPr>
          <p:spPr>
            <a:xfrm>
              <a:off x="0" y="5527079"/>
              <a:ext cx="7073900" cy="304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numCol="1" anchor="ctr">
              <a:spAutoFit/>
            </a:bodyPr>
            <a:lstStyle>
              <a:lvl1pPr algn="ctr">
                <a:defRPr sz="1400" u="sng">
                  <a:hlinkClick r:id="rId3"/>
                </a:defRPr>
              </a:lvl1pPr>
            </a:lstStyle>
            <a:p>
              <a:pPr>
                <a:defRPr u="none"/>
              </a:pPr>
              <a:r>
                <a:rPr u="sng">
                  <a:hlinkClick r:id="rId3"/>
                </a:rPr>
                <a:t>http://ian-albert.com/unicode_chart/unichart-chinese.jpg</a:t>
              </a:r>
            </a:p>
          </p:txBody>
        </p:sp>
      </p:grpSp>
      <p:sp>
        <p:nvSpPr>
          <p:cNvPr id="92" name="109,000 characters…"/>
          <p:cNvSpPr txBox="1"/>
          <p:nvPr/>
        </p:nvSpPr>
        <p:spPr>
          <a:xfrm>
            <a:off x="1282700" y="2514600"/>
            <a:ext cx="10299700" cy="423705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spAutoFit/>
          </a:bodyPr>
          <a:lstStyle/>
          <a:p>
            <a:pPr marL="462280" indent="-381000">
              <a:spcBef>
                <a:spcPts val="2300"/>
              </a:spcBef>
              <a:buSzPct val="125000"/>
              <a:buChar char="•"/>
            </a:pPr>
            <a:r>
              <a:rPr lang="en-US" dirty="0"/>
              <a:t>137K </a:t>
            </a:r>
            <a:r>
              <a:rPr dirty="0"/>
              <a:t>characters</a:t>
            </a:r>
          </a:p>
          <a:p>
            <a:pPr marL="462280" indent="-381000">
              <a:spcBef>
                <a:spcPts val="2300"/>
              </a:spcBef>
              <a:buSzPct val="125000"/>
              <a:buChar char="•"/>
            </a:pPr>
            <a:r>
              <a:rPr lang="en-US" dirty="0"/>
              <a:t>146</a:t>
            </a:r>
            <a:r>
              <a:rPr dirty="0"/>
              <a:t> scripts (organized)</a:t>
            </a:r>
          </a:p>
          <a:p>
            <a:pPr marL="462280" indent="-381000">
              <a:spcBef>
                <a:spcPts val="2300"/>
              </a:spcBef>
              <a:buSzPct val="125000"/>
              <a:buChar char="•"/>
            </a:pPr>
            <a:r>
              <a:rPr dirty="0"/>
              <a:t>Enumeration of character properties, such as case</a:t>
            </a:r>
          </a:p>
          <a:p>
            <a:pPr marL="462280" indent="-381000">
              <a:spcBef>
                <a:spcPts val="2300"/>
              </a:spcBef>
              <a:buSzPct val="125000"/>
              <a:buChar char="•"/>
            </a:pPr>
            <a:r>
              <a:rPr dirty="0"/>
              <a:t>Supports bidirectional display order</a:t>
            </a:r>
          </a:p>
          <a:p>
            <a:pPr marL="462280" indent="-381000">
              <a:spcBef>
                <a:spcPts val="2300"/>
              </a:spcBef>
              <a:buSzPct val="125000"/>
              <a:buChar char="•"/>
            </a:pPr>
            <a:r>
              <a:rPr dirty="0"/>
              <a:t>A canonical name for every character</a:t>
            </a:r>
          </a:p>
        </p:txBody>
      </p:sp>
      <p:sp>
        <p:nvSpPr>
          <p:cNvPr id="93" name="LATIN CAPITAL LETTER A"/>
          <p:cNvSpPr txBox="1"/>
          <p:nvPr/>
        </p:nvSpPr>
        <p:spPr>
          <a:xfrm>
            <a:off x="1625600" y="9295804"/>
            <a:ext cx="7291110"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spcBef>
                <a:spcPts val="2300"/>
              </a:spcBef>
            </a:lvl1pPr>
          </a:lstStyle>
          <a:p>
            <a:r>
              <a:t>LATIN CAPITAL LETTER A</a:t>
            </a:r>
          </a:p>
        </p:txBody>
      </p:sp>
      <p:sp>
        <p:nvSpPr>
          <p:cNvPr id="94" name="DIE FACE-6"/>
          <p:cNvSpPr txBox="1"/>
          <p:nvPr/>
        </p:nvSpPr>
        <p:spPr>
          <a:xfrm>
            <a:off x="1625600" y="10438804"/>
            <a:ext cx="4957126"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spcBef>
                <a:spcPts val="2300"/>
              </a:spcBef>
            </a:lvl1pPr>
          </a:lstStyle>
          <a:p>
            <a:r>
              <a:rPr lang="en-US" dirty="0"/>
              <a:t>BASKETBALL AND HOOP</a:t>
            </a:r>
            <a:endParaRPr dirty="0"/>
          </a:p>
        </p:txBody>
      </p:sp>
      <p:sp>
        <p:nvSpPr>
          <p:cNvPr id="95" name="EIGHTH NOTE"/>
          <p:cNvSpPr txBox="1"/>
          <p:nvPr/>
        </p:nvSpPr>
        <p:spPr>
          <a:xfrm>
            <a:off x="1625600" y="11581804"/>
            <a:ext cx="6557090"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spcBef>
                <a:spcPts val="2300"/>
              </a:spcBef>
            </a:lvl1pPr>
          </a:lstStyle>
          <a:p>
            <a:r>
              <a:t>EIGHTH NOTE</a:t>
            </a:r>
          </a:p>
        </p:txBody>
      </p:sp>
      <p:sp>
        <p:nvSpPr>
          <p:cNvPr id="96" name="'⚅'"/>
          <p:cNvSpPr txBox="1"/>
          <p:nvPr/>
        </p:nvSpPr>
        <p:spPr>
          <a:xfrm>
            <a:off x="12619008" y="9462359"/>
            <a:ext cx="4141617" cy="222625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square" lIns="50800" tIns="50800" rIns="50800" bIns="50800">
            <a:spAutoFit/>
          </a:bodyPr>
          <a:lstStyle>
            <a:lvl1pPr>
              <a:spcBef>
                <a:spcPts val="2300"/>
              </a:spcBef>
              <a:defRPr sz="13800"/>
            </a:lvl1pPr>
          </a:lstStyle>
          <a:p>
            <a:r>
              <a:rPr dirty="0"/>
              <a:t>'</a:t>
            </a:r>
            <a:r>
              <a:rPr lang="en-US" dirty="0"/>
              <a:t>🏀</a:t>
            </a:r>
            <a:r>
              <a:rPr dirty="0"/>
              <a:t>'</a:t>
            </a:r>
          </a:p>
        </p:txBody>
      </p:sp>
      <p:sp>
        <p:nvSpPr>
          <p:cNvPr id="97" name="'♪'"/>
          <p:cNvSpPr txBox="1"/>
          <p:nvPr/>
        </p:nvSpPr>
        <p:spPr>
          <a:xfrm>
            <a:off x="18148300" y="9309100"/>
            <a:ext cx="3361043" cy="21463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spAutoFit/>
          </a:bodyPr>
          <a:lstStyle>
            <a:lvl1pPr>
              <a:spcBef>
                <a:spcPts val="2300"/>
              </a:spcBef>
              <a:defRPr sz="13800"/>
            </a:lvl1pPr>
          </a:lstStyle>
          <a:p>
            <a:r>
              <a:t>'♪'</a:t>
            </a:r>
          </a:p>
        </p:txBody>
      </p:sp>
      <p:sp>
        <p:nvSpPr>
          <p:cNvPr id="9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10</a:t>
            </a:fld>
            <a:endParaRPr/>
          </a:p>
        </p:txBody>
      </p:sp>
      <p:sp>
        <p:nvSpPr>
          <p:cNvPr id="99" name="(Demo)"/>
          <p:cNvSpPr txBox="1"/>
          <p:nvPr/>
        </p:nvSpPr>
        <p:spPr>
          <a:xfrm>
            <a:off x="16595047" y="11570633"/>
            <a:ext cx="1994778"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stStyle>
          <a:p>
            <a:r>
              <a:rPr dirty="0"/>
              <a:t>(Demo</a:t>
            </a:r>
            <a:r>
              <a:rPr lang="en-US" dirty="0"/>
              <a:t>3</a:t>
            </a:r>
            <a:r>
              <a:rPr dirty="0"/>
              <a:t>)</a:t>
            </a:r>
          </a:p>
        </p:txBody>
      </p:sp>
      <p:sp>
        <p:nvSpPr>
          <p:cNvPr id="2" name="Rectangle 1">
            <a:extLst>
              <a:ext uri="{FF2B5EF4-FFF2-40B4-BE49-F238E27FC236}">
                <a16:creationId xmlns:a16="http://schemas.microsoft.com/office/drawing/2014/main" id="{38EA9E7E-49D8-6347-AEDE-6CA492876D9E}"/>
              </a:ext>
            </a:extLst>
          </p:cNvPr>
          <p:cNvSpPr/>
          <p:nvPr/>
        </p:nvSpPr>
        <p:spPr>
          <a:xfrm>
            <a:off x="8916710" y="13334"/>
            <a:ext cx="15485806" cy="584775"/>
          </a:xfrm>
          <a:prstGeom prst="rect">
            <a:avLst/>
          </a:prstGeom>
        </p:spPr>
        <p:txBody>
          <a:bodyPr wrap="square">
            <a:spAutoFit/>
          </a:bodyPr>
          <a:lstStyle/>
          <a:p>
            <a:pPr algn="r"/>
            <a:r>
              <a:rPr lang="en-US" dirty="0"/>
              <a:t>https://</a:t>
            </a:r>
            <a:r>
              <a:rPr lang="en-US" dirty="0" err="1"/>
              <a:t>en.wikipedia.org</a:t>
            </a:r>
            <a:r>
              <a:rPr lang="en-US" dirty="0"/>
              <a:t>/wiki/</a:t>
            </a:r>
            <a:r>
              <a:rPr lang="en-US" dirty="0" err="1"/>
              <a:t>List_of_Unicode_characters</a:t>
            </a:r>
            <a:endParaRPr lang="en-US" dirty="0"/>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9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92">
                                            <p:bg/>
                                          </p:spTgt>
                                        </p:tgtEl>
                                        <p:attrNameLst>
                                          <p:attrName>style.visibility</p:attrName>
                                        </p:attrNameLst>
                                      </p:cBhvr>
                                      <p:to>
                                        <p:strVal val="visible"/>
                                      </p:to>
                                    </p:set>
                                  </p:childTnLst>
                                </p:cTn>
                              </p:par>
                              <p:par>
                                <p:cTn id="11" presetID="1" presetClass="entr" presetSubtype="0" fill="hold" grpId="2" nodeType="withEffect">
                                  <p:stCondLst>
                                    <p:cond delay="0"/>
                                  </p:stCondLst>
                                  <p:iterate>
                                    <p:tmAbs val="0"/>
                                  </p:iterate>
                                  <p:childTnLst>
                                    <p:set>
                                      <p:cBhvr>
                                        <p:cTn id="12" fill="hold"/>
                                        <p:tgtEl>
                                          <p:spTgt spid="92">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92">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iterate>
                                    <p:tmAbs val="0"/>
                                  </p:iterate>
                                  <p:childTnLst>
                                    <p:set>
                                      <p:cBhvr>
                                        <p:cTn id="20" fill="hold"/>
                                        <p:tgtEl>
                                          <p:spTgt spid="92">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iterate>
                                    <p:tmAbs val="0"/>
                                  </p:iterate>
                                  <p:childTnLst>
                                    <p:set>
                                      <p:cBhvr>
                                        <p:cTn id="24" fill="hold"/>
                                        <p:tgtEl>
                                          <p:spTgt spid="92">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92">
                                            <p:txEl>
                                              <p:pRg st="4" end="4"/>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3" nodeType="clickEffect">
                                  <p:stCondLst>
                                    <p:cond delay="0"/>
                                  </p:stCondLst>
                                  <p:iterate>
                                    <p:tmAbs val="0"/>
                                  </p:iterate>
                                  <p:childTnLst>
                                    <p:set>
                                      <p:cBhvr>
                                        <p:cTn id="32" fill="hold"/>
                                        <p:tgtEl>
                                          <p:spTgt spid="93"/>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4" nodeType="clickEffect">
                                  <p:stCondLst>
                                    <p:cond delay="0"/>
                                  </p:stCondLst>
                                  <p:iterate>
                                    <p:tmAbs val="0"/>
                                  </p:iterate>
                                  <p:childTnLst>
                                    <p:set>
                                      <p:cBhvr>
                                        <p:cTn id="36" fill="hold"/>
                                        <p:tgtEl>
                                          <p:spTgt spid="94"/>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5" nodeType="clickEffect">
                                  <p:stCondLst>
                                    <p:cond delay="0"/>
                                  </p:stCondLst>
                                  <p:iterate>
                                    <p:tmAbs val="0"/>
                                  </p:iterate>
                                  <p:childTnLst>
                                    <p:set>
                                      <p:cBhvr>
                                        <p:cTn id="40" fill="hold"/>
                                        <p:tgtEl>
                                          <p:spTgt spid="95"/>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6" nodeType="clickEffect">
                                  <p:stCondLst>
                                    <p:cond delay="0"/>
                                  </p:stCondLst>
                                  <p:iterate>
                                    <p:tmAbs val="0"/>
                                  </p:iterate>
                                  <p:childTnLst>
                                    <p:set>
                                      <p:cBhvr>
                                        <p:cTn id="44" fill="hold"/>
                                        <p:tgtEl>
                                          <p:spTgt spid="96"/>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7" nodeType="clickEffect">
                                  <p:stCondLst>
                                    <p:cond delay="0"/>
                                  </p:stCondLst>
                                  <p:iterate>
                                    <p:tmAbs val="0"/>
                                  </p:iterate>
                                  <p:childTnLst>
                                    <p:set>
                                      <p:cBhvr>
                                        <p:cTn id="48" fill="hold"/>
                                        <p:tgtEl>
                                          <p:spTgt spid="97"/>
                                        </p:tgtEl>
                                        <p:attrNameLst>
                                          <p:attrName>style.visibility</p:attrName>
                                        </p:attrNameLst>
                                      </p:cBhvr>
                                      <p:to>
                                        <p:strVal val="visible"/>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8" nodeType="clickEffect">
                                  <p:stCondLst>
                                    <p:cond delay="0"/>
                                  </p:stCondLst>
                                  <p:iterate>
                                    <p:tmAbs val="0"/>
                                  </p:iterate>
                                  <p:childTnLst>
                                    <p:set>
                                      <p:cBhvr>
                                        <p:cTn id="52" fill="hold"/>
                                        <p:tgtEl>
                                          <p:spTgt spid="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 grpId="1" animBg="1" advAuto="0"/>
      <p:bldP spid="92" grpId="2" build="p" bldLvl="5" animBg="1" advAuto="0"/>
      <p:bldP spid="93" grpId="3" animBg="1" advAuto="0"/>
      <p:bldP spid="94" grpId="4" animBg="1" advAuto="0"/>
      <p:bldP spid="95" grpId="5" animBg="1" advAuto="0"/>
      <p:bldP spid="96" grpId="6" animBg="1" advAuto="0"/>
      <p:bldP spid="97" grpId="7" animBg="1" advAuto="0"/>
      <p:bldP spid="99" grpId="8" animBg="1" advAuto="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 name="Mutation Operations"/>
          <p:cNvSpPr txBox="1">
            <a:spLocks noGrp="1"/>
          </p:cNvSpPr>
          <p:nvPr>
            <p:ph type="title"/>
          </p:nvPr>
        </p:nvSpPr>
        <p:spPr>
          <a:prstGeom prst="rect">
            <a:avLst/>
          </a:prstGeom>
        </p:spPr>
        <p:txBody>
          <a:bodyPr/>
          <a:lstStyle/>
          <a:p>
            <a:r>
              <a:t>Mutation Operations</a:t>
            </a:r>
          </a:p>
        </p:txBody>
      </p:sp>
    </p:spTree>
  </p:cSld>
  <p:clrMapOvr>
    <a:masterClrMapping/>
  </p:clrMapOv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04"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05" name="Some Objects Can Change"/>
          <p:cNvSpPr txBox="1">
            <a:spLocks noGrp="1"/>
          </p:cNvSpPr>
          <p:nvPr>
            <p:ph type="title"/>
          </p:nvPr>
        </p:nvSpPr>
        <p:spPr>
          <a:prstGeom prst="rect">
            <a:avLst/>
          </a:prstGeom>
        </p:spPr>
        <p:txBody>
          <a:bodyPr/>
          <a:lstStyle/>
          <a:p>
            <a:r>
              <a:t>Some Objects Can Change</a:t>
            </a:r>
          </a:p>
        </p:txBody>
      </p:sp>
      <p:sp>
        <p:nvSpPr>
          <p:cNvPr id="106" name="First example in the course of an object changing state…"/>
          <p:cNvSpPr txBox="1">
            <a:spLocks noGrp="1"/>
          </p:cNvSpPr>
          <p:nvPr>
            <p:ph type="body" sz="quarter" idx="1"/>
          </p:nvPr>
        </p:nvSpPr>
        <p:spPr>
          <a:xfrm>
            <a:off x="831850" y="3718735"/>
            <a:ext cx="22720300" cy="2212251"/>
          </a:xfrm>
          <a:prstGeom prst="rect">
            <a:avLst/>
          </a:prstGeom>
        </p:spPr>
        <p:txBody>
          <a:bodyPr/>
          <a:lstStyle/>
          <a:p>
            <a:r>
              <a:t>First example in the course of an object changing state</a:t>
            </a:r>
          </a:p>
          <a:p>
            <a:r>
              <a:t>The same object can change in value throughout the course of computation</a:t>
            </a:r>
          </a:p>
        </p:txBody>
      </p:sp>
      <p:sp>
        <p:nvSpPr>
          <p:cNvPr id="107"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12</a:t>
            </a:fld>
            <a:endParaRPr/>
          </a:p>
        </p:txBody>
      </p:sp>
      <p:sp>
        <p:nvSpPr>
          <p:cNvPr id="108" name="[Demo]"/>
          <p:cNvSpPr txBox="1"/>
          <p:nvPr/>
        </p:nvSpPr>
        <p:spPr>
          <a:xfrm>
            <a:off x="11604862" y="2462756"/>
            <a:ext cx="1994777"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a:t>
            </a:r>
            <a:r>
              <a:rPr lang="en-US" dirty="0"/>
              <a:t>Demo4]</a:t>
            </a:r>
            <a:endParaRPr dirty="0"/>
          </a:p>
        </p:txBody>
      </p:sp>
      <p:sp>
        <p:nvSpPr>
          <p:cNvPr id="109" name="👶"/>
          <p:cNvSpPr txBox="1"/>
          <p:nvPr/>
        </p:nvSpPr>
        <p:spPr>
          <a:xfrm>
            <a:off x="11654937" y="5746394"/>
            <a:ext cx="1638301" cy="2108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0" marR="0"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a:uFillTx/>
                <a:latin typeface="Apple Color Emoji"/>
                <a:ea typeface="Apple Color Emoji"/>
                <a:cs typeface="Apple Color Emoji"/>
                <a:sym typeface="Apple Color Emoji"/>
              </a:defRPr>
            </a:lvl1pPr>
          </a:lstStyle>
          <a:p>
            <a:r>
              <a:t>👶</a:t>
            </a:r>
          </a:p>
        </p:txBody>
      </p:sp>
      <p:sp>
        <p:nvSpPr>
          <p:cNvPr id="110" name="BABY"/>
          <p:cNvSpPr txBox="1"/>
          <p:nvPr/>
        </p:nvSpPr>
        <p:spPr>
          <a:xfrm>
            <a:off x="11886951" y="8071745"/>
            <a:ext cx="1174274"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BABY</a:t>
            </a:r>
          </a:p>
        </p:txBody>
      </p:sp>
      <p:grpSp>
        <p:nvGrpSpPr>
          <p:cNvPr id="113" name="Group"/>
          <p:cNvGrpSpPr/>
          <p:nvPr/>
        </p:nvGrpSpPr>
        <p:grpSpPr>
          <a:xfrm>
            <a:off x="11654937" y="5746394"/>
            <a:ext cx="1638301" cy="2909552"/>
            <a:chOff x="0" y="0"/>
            <a:chExt cx="1638300" cy="2909550"/>
          </a:xfrm>
        </p:grpSpPr>
        <p:sp>
          <p:nvSpPr>
            <p:cNvPr id="111" name="👧"/>
            <p:cNvSpPr txBox="1"/>
            <p:nvPr/>
          </p:nvSpPr>
          <p:spPr>
            <a:xfrm>
              <a:off x="0" y="0"/>
              <a:ext cx="1638300" cy="2108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a:uFillTx/>
                  <a:latin typeface="Apple Color Emoji"/>
                  <a:ea typeface="Apple Color Emoji"/>
                  <a:cs typeface="Apple Color Emoji"/>
                  <a:sym typeface="Apple Color Emoji"/>
                </a:defRPr>
              </a:lvl1pPr>
            </a:lstStyle>
            <a:p>
              <a:r>
                <a:t>👧</a:t>
              </a:r>
            </a:p>
          </p:txBody>
        </p:sp>
        <p:sp>
          <p:nvSpPr>
            <p:cNvPr id="112" name="GIRL"/>
            <p:cNvSpPr txBox="1"/>
            <p:nvPr/>
          </p:nvSpPr>
          <p:spPr>
            <a:xfrm>
              <a:off x="239262" y="2325350"/>
              <a:ext cx="1174275"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GIRL</a:t>
              </a:r>
            </a:p>
          </p:txBody>
        </p:sp>
      </p:grpSp>
      <p:grpSp>
        <p:nvGrpSpPr>
          <p:cNvPr id="116" name="Group"/>
          <p:cNvGrpSpPr/>
          <p:nvPr/>
        </p:nvGrpSpPr>
        <p:grpSpPr>
          <a:xfrm>
            <a:off x="11654937" y="5746394"/>
            <a:ext cx="1638301" cy="2909552"/>
            <a:chOff x="0" y="0"/>
            <a:chExt cx="1638300" cy="2909550"/>
          </a:xfrm>
        </p:grpSpPr>
        <p:sp>
          <p:nvSpPr>
            <p:cNvPr id="114" name="👩"/>
            <p:cNvSpPr txBox="1"/>
            <p:nvPr/>
          </p:nvSpPr>
          <p:spPr>
            <a:xfrm>
              <a:off x="0" y="0"/>
              <a:ext cx="1638300" cy="2108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a:uFillTx/>
                  <a:latin typeface="Apple Color Emoji"/>
                  <a:ea typeface="Apple Color Emoji"/>
                  <a:cs typeface="Apple Color Emoji"/>
                  <a:sym typeface="Apple Color Emoji"/>
                </a:defRPr>
              </a:lvl1pPr>
            </a:lstStyle>
            <a:p>
              <a:r>
                <a:t>👩</a:t>
              </a:r>
            </a:p>
          </p:txBody>
        </p:sp>
        <p:sp>
          <p:nvSpPr>
            <p:cNvPr id="115" name="WOMAN"/>
            <p:cNvSpPr txBox="1"/>
            <p:nvPr/>
          </p:nvSpPr>
          <p:spPr>
            <a:xfrm>
              <a:off x="129772" y="2325350"/>
              <a:ext cx="1418948"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WOMAN</a:t>
              </a:r>
            </a:p>
          </p:txBody>
        </p:sp>
      </p:grpSp>
      <p:grpSp>
        <p:nvGrpSpPr>
          <p:cNvPr id="119" name="Group"/>
          <p:cNvGrpSpPr/>
          <p:nvPr/>
        </p:nvGrpSpPr>
        <p:grpSpPr>
          <a:xfrm>
            <a:off x="11654937" y="5746394"/>
            <a:ext cx="1638301" cy="3150852"/>
            <a:chOff x="0" y="0"/>
            <a:chExt cx="1638300" cy="3150850"/>
          </a:xfrm>
        </p:grpSpPr>
        <p:sp>
          <p:nvSpPr>
            <p:cNvPr id="117" name="👵"/>
            <p:cNvSpPr txBox="1"/>
            <p:nvPr/>
          </p:nvSpPr>
          <p:spPr>
            <a:xfrm>
              <a:off x="0" y="0"/>
              <a:ext cx="1638300" cy="2108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2000">
                  <a:uFillTx/>
                  <a:latin typeface="Apple Color Emoji"/>
                  <a:ea typeface="Apple Color Emoji"/>
                  <a:cs typeface="Apple Color Emoji"/>
                  <a:sym typeface="Apple Color Emoji"/>
                </a:defRPr>
              </a:lvl1pPr>
            </a:lstStyle>
            <a:p>
              <a:r>
                <a:t>👵</a:t>
              </a:r>
            </a:p>
          </p:txBody>
        </p:sp>
        <p:sp>
          <p:nvSpPr>
            <p:cNvPr id="118" name="OLDER WOMAN"/>
            <p:cNvSpPr txBox="1"/>
            <p:nvPr/>
          </p:nvSpPr>
          <p:spPr>
            <a:xfrm>
              <a:off x="61588" y="2084050"/>
              <a:ext cx="1418948" cy="1066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OLDER</a:t>
              </a:r>
              <a:br/>
              <a:r>
                <a:t>WOMAN</a:t>
              </a:r>
            </a:p>
          </p:txBody>
        </p:sp>
      </p:grpSp>
      <p:grpSp>
        <p:nvGrpSpPr>
          <p:cNvPr id="125" name="Group"/>
          <p:cNvGrpSpPr/>
          <p:nvPr/>
        </p:nvGrpSpPr>
        <p:grpSpPr>
          <a:xfrm>
            <a:off x="8180714" y="5873394"/>
            <a:ext cx="3356360" cy="621273"/>
            <a:chOff x="0" y="0"/>
            <a:chExt cx="3356359" cy="621272"/>
          </a:xfrm>
        </p:grpSpPr>
        <p:sp>
          <p:nvSpPr>
            <p:cNvPr id="120" name="jessica"/>
            <p:cNvSpPr txBox="1"/>
            <p:nvPr/>
          </p:nvSpPr>
          <p:spPr>
            <a:xfrm>
              <a:off x="0" y="-1"/>
              <a:ext cx="1908295"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jessica</a:t>
              </a:r>
            </a:p>
          </p:txBody>
        </p:sp>
        <p:grpSp>
          <p:nvGrpSpPr>
            <p:cNvPr id="123" name="Group"/>
            <p:cNvGrpSpPr/>
            <p:nvPr/>
          </p:nvGrpSpPr>
          <p:grpSpPr>
            <a:xfrm>
              <a:off x="2142646" y="81384"/>
              <a:ext cx="373273" cy="421433"/>
              <a:chOff x="0" y="0"/>
              <a:chExt cx="373272" cy="421432"/>
            </a:xfrm>
          </p:grpSpPr>
          <p:sp>
            <p:nvSpPr>
              <p:cNvPr id="121" name="Line"/>
              <p:cNvSpPr/>
              <p:nvPr/>
            </p:nvSpPr>
            <p:spPr>
              <a:xfrm flipV="1">
                <a:off x="-1" y="0"/>
                <a:ext cx="2" cy="42143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22" name="Line"/>
              <p:cNvSpPr/>
              <p:nvPr/>
            </p:nvSpPr>
            <p:spPr>
              <a:xfrm>
                <a:off x="0" y="421432"/>
                <a:ext cx="373273" cy="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24" name="Line"/>
            <p:cNvSpPr/>
            <p:nvPr/>
          </p:nvSpPr>
          <p:spPr>
            <a:xfrm>
              <a:off x="2441098" y="254313"/>
              <a:ext cx="915262" cy="366960"/>
            </a:xfrm>
            <a:prstGeom prst="line">
              <a:avLst/>
            </a:prstGeom>
            <a:noFill/>
            <a:ln w="50800" cap="flat">
              <a:solidFill>
                <a:srgbClr val="000000"/>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31" name="Group"/>
          <p:cNvGrpSpPr/>
          <p:nvPr/>
        </p:nvGrpSpPr>
        <p:grpSpPr>
          <a:xfrm>
            <a:off x="7202020" y="6508394"/>
            <a:ext cx="4325602" cy="584201"/>
            <a:chOff x="0" y="0"/>
            <a:chExt cx="4325600" cy="584200"/>
          </a:xfrm>
        </p:grpSpPr>
        <p:sp>
          <p:nvSpPr>
            <p:cNvPr id="126" name="same_person"/>
            <p:cNvSpPr txBox="1"/>
            <p:nvPr/>
          </p:nvSpPr>
          <p:spPr>
            <a:xfrm>
              <a:off x="0" y="-1"/>
              <a:ext cx="2886988"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same_person</a:t>
              </a:r>
            </a:p>
          </p:txBody>
        </p:sp>
        <p:grpSp>
          <p:nvGrpSpPr>
            <p:cNvPr id="129" name="Group"/>
            <p:cNvGrpSpPr/>
            <p:nvPr/>
          </p:nvGrpSpPr>
          <p:grpSpPr>
            <a:xfrm>
              <a:off x="3121339" y="81384"/>
              <a:ext cx="373274" cy="421433"/>
              <a:chOff x="0" y="0"/>
              <a:chExt cx="373272" cy="421432"/>
            </a:xfrm>
          </p:grpSpPr>
          <p:sp>
            <p:nvSpPr>
              <p:cNvPr id="127" name="Line"/>
              <p:cNvSpPr/>
              <p:nvPr/>
            </p:nvSpPr>
            <p:spPr>
              <a:xfrm flipV="1">
                <a:off x="-1" y="0"/>
                <a:ext cx="2" cy="421433"/>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28" name="Line"/>
              <p:cNvSpPr/>
              <p:nvPr/>
            </p:nvSpPr>
            <p:spPr>
              <a:xfrm>
                <a:off x="0" y="421432"/>
                <a:ext cx="373273" cy="1"/>
              </a:xfrm>
              <a:prstGeom prst="line">
                <a:avLst/>
              </a:prstGeom>
              <a:noFill/>
              <a:ln w="12700" cap="flat">
                <a:solidFill>
                  <a:srgbClr val="000000"/>
                </a:solidFill>
                <a:prstDash val="solid"/>
                <a:roun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30" name="Line"/>
            <p:cNvSpPr/>
            <p:nvPr/>
          </p:nvSpPr>
          <p:spPr>
            <a:xfrm>
              <a:off x="3419792" y="267013"/>
              <a:ext cx="905809" cy="1"/>
            </a:xfrm>
            <a:prstGeom prst="line">
              <a:avLst/>
            </a:prstGeom>
            <a:noFill/>
            <a:ln w="50800" cap="flat">
              <a:solidFill>
                <a:srgbClr val="000000"/>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32" name="Unicode character name"/>
          <p:cNvSpPr/>
          <p:nvPr/>
        </p:nvSpPr>
        <p:spPr>
          <a:xfrm>
            <a:off x="13373867" y="6993062"/>
            <a:ext cx="3326210" cy="2095501"/>
          </a:xfrm>
          <a:custGeom>
            <a:avLst/>
            <a:gdLst/>
            <a:ahLst/>
            <a:cxnLst>
              <a:cxn ang="0">
                <a:pos x="wd2" y="hd2"/>
              </a:cxn>
              <a:cxn ang="5400000">
                <a:pos x="wd2" y="hd2"/>
              </a:cxn>
              <a:cxn ang="10800000">
                <a:pos x="wd2" y="hd2"/>
              </a:cxn>
              <a:cxn ang="16200000">
                <a:pos x="wd2" y="hd2"/>
              </a:cxn>
            </a:cxnLst>
            <a:rect l="0" t="0" r="r" b="b"/>
            <a:pathLst>
              <a:path w="21600" h="21600" extrusionOk="0">
                <a:moveTo>
                  <a:pt x="3817" y="0"/>
                </a:moveTo>
                <a:cubicBezTo>
                  <a:pt x="2620" y="0"/>
                  <a:pt x="1649" y="1541"/>
                  <a:pt x="1649" y="3440"/>
                </a:cubicBezTo>
                <a:lnTo>
                  <a:pt x="1649" y="12547"/>
                </a:lnTo>
                <a:lnTo>
                  <a:pt x="0" y="13856"/>
                </a:lnTo>
                <a:lnTo>
                  <a:pt x="1649" y="15165"/>
                </a:lnTo>
                <a:lnTo>
                  <a:pt x="1649" y="18160"/>
                </a:lnTo>
                <a:cubicBezTo>
                  <a:pt x="1649" y="20059"/>
                  <a:pt x="2620" y="21600"/>
                  <a:pt x="3817" y="21600"/>
                </a:cubicBezTo>
                <a:lnTo>
                  <a:pt x="19433" y="21600"/>
                </a:lnTo>
                <a:cubicBezTo>
                  <a:pt x="20629" y="21600"/>
                  <a:pt x="21600" y="20059"/>
                  <a:pt x="21600" y="18160"/>
                </a:cubicBezTo>
                <a:lnTo>
                  <a:pt x="21600" y="3440"/>
                </a:lnTo>
                <a:cubicBezTo>
                  <a:pt x="21600" y="1541"/>
                  <a:pt x="20629" y="0"/>
                  <a:pt x="19433" y="0"/>
                </a:cubicBezTo>
                <a:lnTo>
                  <a:pt x="3817" y="0"/>
                </a:lnTo>
                <a:close/>
              </a:path>
            </a:pathLst>
          </a:custGeom>
          <a:solidFill>
            <a:srgbClr val="4874E7">
              <a:alpha val="12000"/>
            </a:srgbClr>
          </a:solidFill>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lgn="ctr">
              <a:defRPr>
                <a:solidFill>
                  <a:srgbClr val="4B4B4B"/>
                </a:solidFill>
                <a:uFill>
                  <a:solidFill>
                    <a:srgbClr val="4B4B4B"/>
                  </a:solidFill>
                </a:uFill>
              </a:defRPr>
            </a:lvl1pPr>
          </a:lstStyle>
          <a:p>
            <a:r>
              <a:t>Unicode character name</a:t>
            </a:r>
          </a:p>
        </p:txBody>
      </p:sp>
      <p:sp>
        <p:nvSpPr>
          <p:cNvPr id="133" name="All names that refer to the same object are affected by a mutation…"/>
          <p:cNvSpPr txBox="1"/>
          <p:nvPr/>
        </p:nvSpPr>
        <p:spPr>
          <a:xfrm>
            <a:off x="831850" y="9513518"/>
            <a:ext cx="22720300" cy="221225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spcBef>
                <a:spcPts val="4600"/>
              </a:spcBef>
            </a:pPr>
            <a:r>
              <a:t>All names that refer to the same object are affected by a mutation</a:t>
            </a:r>
          </a:p>
          <a:p>
            <a:pPr>
              <a:spcBef>
                <a:spcPts val="4600"/>
              </a:spcBef>
            </a:pPr>
            <a:r>
              <a:t>Only objects of </a:t>
            </a:r>
            <a:r>
              <a:rPr i="1"/>
              <a:t>mutable</a:t>
            </a:r>
            <a:r>
              <a:t> types can change: lists &amp; dictionaries</a:t>
            </a:r>
          </a:p>
        </p:txBody>
      </p:sp>
      <p:sp>
        <p:nvSpPr>
          <p:cNvPr id="134" name="{Demo}"/>
          <p:cNvSpPr txBox="1"/>
          <p:nvPr/>
        </p:nvSpPr>
        <p:spPr>
          <a:xfrm>
            <a:off x="11604862" y="11847055"/>
            <a:ext cx="1994777"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{Demo</a:t>
            </a:r>
            <a:r>
              <a:rPr lang="en-US" dirty="0"/>
              <a:t>5</a:t>
            </a:r>
            <a:r>
              <a:rPr dirty="0"/>
              <a:t>}</a:t>
            </a:r>
          </a:p>
        </p:txBody>
      </p:sp>
      <p:sp>
        <p:nvSpPr>
          <p:cNvPr id="2" name="Rectangle 1">
            <a:extLst>
              <a:ext uri="{FF2B5EF4-FFF2-40B4-BE49-F238E27FC236}">
                <a16:creationId xmlns:a16="http://schemas.microsoft.com/office/drawing/2014/main" id="{4C1CA844-EE30-154C-AF2B-B76725BAF19B}"/>
              </a:ext>
            </a:extLst>
          </p:cNvPr>
          <p:cNvSpPr/>
          <p:nvPr/>
        </p:nvSpPr>
        <p:spPr>
          <a:xfrm>
            <a:off x="12420443" y="17335"/>
            <a:ext cx="11951349" cy="584775"/>
          </a:xfrm>
          <a:prstGeom prst="rect">
            <a:avLst/>
          </a:prstGeom>
        </p:spPr>
        <p:txBody>
          <a:bodyPr wrap="none">
            <a:spAutoFit/>
          </a:bodyPr>
          <a:lstStyle/>
          <a:p>
            <a:pPr algn="r"/>
            <a:r>
              <a:rPr lang="en-US" dirty="0"/>
              <a:t>https://</a:t>
            </a:r>
            <a:r>
              <a:rPr lang="en-US" dirty="0" err="1"/>
              <a:t>en.wikipedia.org</a:t>
            </a:r>
            <a:r>
              <a:rPr lang="en-US" dirty="0"/>
              <a:t>/wiki/</a:t>
            </a:r>
            <a:r>
              <a:rPr lang="en-US" dirty="0" err="1"/>
              <a:t>Playing_card_suit</a:t>
            </a:r>
            <a:endParaRPr lang="en-US" dirty="0"/>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06">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06">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06">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131"/>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3" nodeType="afterEffect">
                                  <p:stCondLst>
                                    <p:cond delay="0"/>
                                  </p:stCondLst>
                                  <p:iterate>
                                    <p:tmAbs val="0"/>
                                  </p:iterate>
                                  <p:childTnLst>
                                    <p:set>
                                      <p:cBhvr>
                                        <p:cTn id="19" fill="hold"/>
                                        <p:tgtEl>
                                          <p:spTgt spid="109"/>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4" nodeType="clickEffect">
                                  <p:stCondLst>
                                    <p:cond delay="0"/>
                                  </p:stCondLst>
                                  <p:iterate>
                                    <p:tmAbs val="0"/>
                                  </p:iterate>
                                  <p:childTnLst>
                                    <p:set>
                                      <p:cBhvr>
                                        <p:cTn id="23" fill="hold"/>
                                        <p:tgtEl>
                                          <p:spTgt spid="110"/>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5" nodeType="clickEffect">
                                  <p:stCondLst>
                                    <p:cond delay="0"/>
                                  </p:stCondLst>
                                  <p:iterate>
                                    <p:tmAbs val="0"/>
                                  </p:iterate>
                                  <p:childTnLst>
                                    <p:set>
                                      <p:cBhvr>
                                        <p:cTn id="27" fill="hold"/>
                                        <p:tgtEl>
                                          <p:spTgt spid="132"/>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9" presetClass="entr" fill="hold" grpId="6" nodeType="clickEffect">
                                  <p:stCondLst>
                                    <p:cond delay="0"/>
                                  </p:stCondLst>
                                  <p:iterate>
                                    <p:tmAbs val="0"/>
                                  </p:iterate>
                                  <p:childTnLst>
                                    <p:set>
                                      <p:cBhvr>
                                        <p:cTn id="31" fill="hold"/>
                                        <p:tgtEl>
                                          <p:spTgt spid="113"/>
                                        </p:tgtEl>
                                        <p:attrNameLst>
                                          <p:attrName>style.visibility</p:attrName>
                                        </p:attrNameLst>
                                      </p:cBhvr>
                                      <p:to>
                                        <p:strVal val="visible"/>
                                      </p:to>
                                    </p:set>
                                    <p:animEffect transition="in" filter="dissolve">
                                      <p:cBhvr>
                                        <p:cTn id="32" dur="500"/>
                                        <p:tgtEl>
                                          <p:spTgt spid="113"/>
                                        </p:tgtEl>
                                      </p:cBhvr>
                                    </p:animEffect>
                                  </p:childTnLst>
                                </p:cTn>
                              </p:par>
                            </p:childTnLst>
                          </p:cTn>
                        </p:par>
                        <p:par>
                          <p:cTn id="33" fill="hold">
                            <p:stCondLst>
                              <p:cond delay="500"/>
                            </p:stCondLst>
                            <p:childTnLst>
                              <p:par>
                                <p:cTn id="34" presetID="9" presetClass="exit" fill="hold" grpId="7" nodeType="afterEffect">
                                  <p:stCondLst>
                                    <p:cond delay="0"/>
                                  </p:stCondLst>
                                  <p:iterate>
                                    <p:tmAbs val="0"/>
                                  </p:iterate>
                                  <p:childTnLst>
                                    <p:animEffect transition="out" filter="dissolve">
                                      <p:cBhvr>
                                        <p:cTn id="35" dur="500" fill="hold"/>
                                        <p:tgtEl>
                                          <p:spTgt spid="109"/>
                                        </p:tgtEl>
                                      </p:cBhvr>
                                    </p:animEffect>
                                    <p:set>
                                      <p:cBhvr>
                                        <p:cTn id="36" fill="hold">
                                          <p:stCondLst>
                                            <p:cond delay="499"/>
                                          </p:stCondLst>
                                        </p:cTn>
                                        <p:tgtEl>
                                          <p:spTgt spid="109"/>
                                        </p:tgtEl>
                                        <p:attrNameLst>
                                          <p:attrName>style.visibility</p:attrName>
                                        </p:attrNameLst>
                                      </p:cBhvr>
                                      <p:to>
                                        <p:strVal val="hidden"/>
                                      </p:to>
                                    </p:set>
                                  </p:childTnLst>
                                </p:cTn>
                              </p:par>
                            </p:childTnLst>
                          </p:cTn>
                        </p:par>
                        <p:par>
                          <p:cTn id="37" fill="hold">
                            <p:stCondLst>
                              <p:cond delay="1000"/>
                            </p:stCondLst>
                            <p:childTnLst>
                              <p:par>
                                <p:cTn id="38" presetID="9" presetClass="exit" fill="hold" grpId="8" nodeType="afterEffect">
                                  <p:stCondLst>
                                    <p:cond delay="0"/>
                                  </p:stCondLst>
                                  <p:iterate>
                                    <p:tmAbs val="0"/>
                                  </p:iterate>
                                  <p:childTnLst>
                                    <p:animEffect transition="out" filter="dissolve">
                                      <p:cBhvr>
                                        <p:cTn id="39" dur="500" fill="hold"/>
                                        <p:tgtEl>
                                          <p:spTgt spid="110"/>
                                        </p:tgtEl>
                                      </p:cBhvr>
                                    </p:animEffect>
                                    <p:set>
                                      <p:cBhvr>
                                        <p:cTn id="40" fill="hold">
                                          <p:stCondLst>
                                            <p:cond delay="499"/>
                                          </p:stCondLst>
                                        </p:cTn>
                                        <p:tgtEl>
                                          <p:spTgt spid="110"/>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9" nodeType="clickEffect">
                                  <p:stCondLst>
                                    <p:cond delay="0"/>
                                  </p:stCondLst>
                                  <p:iterate>
                                    <p:tmAbs val="0"/>
                                  </p:iterate>
                                  <p:childTnLst>
                                    <p:set>
                                      <p:cBhvr>
                                        <p:cTn id="44" fill="hold"/>
                                        <p:tgtEl>
                                          <p:spTgt spid="125"/>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9" presetClass="entr" fill="hold" grpId="10" nodeType="clickEffect">
                                  <p:stCondLst>
                                    <p:cond delay="0"/>
                                  </p:stCondLst>
                                  <p:iterate>
                                    <p:tmAbs val="0"/>
                                  </p:iterate>
                                  <p:childTnLst>
                                    <p:set>
                                      <p:cBhvr>
                                        <p:cTn id="48" fill="hold"/>
                                        <p:tgtEl>
                                          <p:spTgt spid="116"/>
                                        </p:tgtEl>
                                        <p:attrNameLst>
                                          <p:attrName>style.visibility</p:attrName>
                                        </p:attrNameLst>
                                      </p:cBhvr>
                                      <p:to>
                                        <p:strVal val="visible"/>
                                      </p:to>
                                    </p:set>
                                    <p:animEffect transition="in" filter="dissolve">
                                      <p:cBhvr>
                                        <p:cTn id="49" dur="500"/>
                                        <p:tgtEl>
                                          <p:spTgt spid="116"/>
                                        </p:tgtEl>
                                      </p:cBhvr>
                                    </p:animEffect>
                                  </p:childTnLst>
                                </p:cTn>
                              </p:par>
                            </p:childTnLst>
                          </p:cTn>
                        </p:par>
                        <p:par>
                          <p:cTn id="50" fill="hold">
                            <p:stCondLst>
                              <p:cond delay="500"/>
                            </p:stCondLst>
                            <p:childTnLst>
                              <p:par>
                                <p:cTn id="51" presetID="9" presetClass="exit" fill="hold" grpId="11" nodeType="afterEffect">
                                  <p:stCondLst>
                                    <p:cond delay="0"/>
                                  </p:stCondLst>
                                  <p:iterate>
                                    <p:tmAbs val="0"/>
                                  </p:iterate>
                                  <p:childTnLst>
                                    <p:animEffect transition="out" filter="dissolve">
                                      <p:cBhvr>
                                        <p:cTn id="52" dur="500" fill="hold"/>
                                        <p:tgtEl>
                                          <p:spTgt spid="113"/>
                                        </p:tgtEl>
                                      </p:cBhvr>
                                    </p:animEffect>
                                    <p:set>
                                      <p:cBhvr>
                                        <p:cTn id="53" fill="hold">
                                          <p:stCondLst>
                                            <p:cond delay="499"/>
                                          </p:stCondLst>
                                        </p:cTn>
                                        <p:tgtEl>
                                          <p:spTgt spid="113"/>
                                        </p:tgtEl>
                                        <p:attrNameLst>
                                          <p:attrName>style.visibility</p:attrName>
                                        </p:attrNameLst>
                                      </p:cBhvr>
                                      <p:to>
                                        <p:strVal val="hidden"/>
                                      </p:to>
                                    </p:set>
                                  </p:childTnLst>
                                </p:cTn>
                              </p:par>
                            </p:childTnLst>
                          </p:cTn>
                        </p:par>
                      </p:childTnLst>
                    </p:cTn>
                  </p:par>
                  <p:par>
                    <p:cTn id="54" fill="hold">
                      <p:stCondLst>
                        <p:cond delay="indefinite"/>
                      </p:stCondLst>
                      <p:childTnLst>
                        <p:par>
                          <p:cTn id="55" fill="hold">
                            <p:stCondLst>
                              <p:cond delay="0"/>
                            </p:stCondLst>
                            <p:childTnLst>
                              <p:par>
                                <p:cTn id="56" presetID="9" presetClass="entr" fill="hold" grpId="12" nodeType="clickEffect">
                                  <p:stCondLst>
                                    <p:cond delay="0"/>
                                  </p:stCondLst>
                                  <p:iterate>
                                    <p:tmAbs val="0"/>
                                  </p:iterate>
                                  <p:childTnLst>
                                    <p:set>
                                      <p:cBhvr>
                                        <p:cTn id="57" fill="hold"/>
                                        <p:tgtEl>
                                          <p:spTgt spid="119"/>
                                        </p:tgtEl>
                                        <p:attrNameLst>
                                          <p:attrName>style.visibility</p:attrName>
                                        </p:attrNameLst>
                                      </p:cBhvr>
                                      <p:to>
                                        <p:strVal val="visible"/>
                                      </p:to>
                                    </p:set>
                                    <p:animEffect transition="in" filter="dissolve">
                                      <p:cBhvr>
                                        <p:cTn id="58" dur="500"/>
                                        <p:tgtEl>
                                          <p:spTgt spid="119"/>
                                        </p:tgtEl>
                                      </p:cBhvr>
                                    </p:animEffect>
                                  </p:childTnLst>
                                </p:cTn>
                              </p:par>
                            </p:childTnLst>
                          </p:cTn>
                        </p:par>
                        <p:par>
                          <p:cTn id="59" fill="hold">
                            <p:stCondLst>
                              <p:cond delay="500"/>
                            </p:stCondLst>
                            <p:childTnLst>
                              <p:par>
                                <p:cTn id="60" presetID="9" presetClass="exit" fill="hold" grpId="13" nodeType="afterEffect">
                                  <p:stCondLst>
                                    <p:cond delay="0"/>
                                  </p:stCondLst>
                                  <p:iterate>
                                    <p:tmAbs val="0"/>
                                  </p:iterate>
                                  <p:childTnLst>
                                    <p:animEffect transition="out" filter="dissolve">
                                      <p:cBhvr>
                                        <p:cTn id="61" dur="500" fill="hold"/>
                                        <p:tgtEl>
                                          <p:spTgt spid="116"/>
                                        </p:tgtEl>
                                      </p:cBhvr>
                                    </p:animEffect>
                                    <p:set>
                                      <p:cBhvr>
                                        <p:cTn id="62" fill="hold">
                                          <p:stCondLst>
                                            <p:cond delay="499"/>
                                          </p:stCondLst>
                                        </p:cTn>
                                        <p:tgtEl>
                                          <p:spTgt spid="116"/>
                                        </p:tgtEl>
                                        <p:attrNameLst>
                                          <p:attrName>style.visibility</p:attrName>
                                        </p:attrNameLst>
                                      </p:cBhvr>
                                      <p:to>
                                        <p:strVal val="hidden"/>
                                      </p:to>
                                    </p:set>
                                  </p:childTnLst>
                                </p:cTn>
                              </p:par>
                            </p:childTnLst>
                          </p:cTn>
                        </p:par>
                      </p:childTnLst>
                    </p:cTn>
                  </p:par>
                  <p:par>
                    <p:cTn id="63" fill="hold">
                      <p:stCondLst>
                        <p:cond delay="indefinite"/>
                      </p:stCondLst>
                      <p:childTnLst>
                        <p:par>
                          <p:cTn id="64" fill="hold">
                            <p:stCondLst>
                              <p:cond delay="0"/>
                            </p:stCondLst>
                            <p:childTnLst>
                              <p:par>
                                <p:cTn id="65" presetID="1" presetClass="entr" presetSubtype="0" fill="hold" grpId="14" nodeType="clickEffect">
                                  <p:stCondLst>
                                    <p:cond delay="0"/>
                                  </p:stCondLst>
                                  <p:iterate>
                                    <p:tmAbs val="0"/>
                                  </p:iterate>
                                  <p:childTnLst>
                                    <p:set>
                                      <p:cBhvr>
                                        <p:cTn id="66" fill="hold"/>
                                        <p:tgtEl>
                                          <p:spTgt spid="133">
                                            <p:bg/>
                                          </p:spTgt>
                                        </p:tgtEl>
                                        <p:attrNameLst>
                                          <p:attrName>style.visibility</p:attrName>
                                        </p:attrNameLst>
                                      </p:cBhvr>
                                      <p:to>
                                        <p:strVal val="visible"/>
                                      </p:to>
                                    </p:set>
                                  </p:childTnLst>
                                </p:cTn>
                              </p:par>
                              <p:par>
                                <p:cTn id="67" presetID="1" presetClass="entr" presetSubtype="0" fill="hold" grpId="14" nodeType="withEffect">
                                  <p:stCondLst>
                                    <p:cond delay="0"/>
                                  </p:stCondLst>
                                  <p:iterate>
                                    <p:tmAbs val="0"/>
                                  </p:iterate>
                                  <p:childTnLst>
                                    <p:set>
                                      <p:cBhvr>
                                        <p:cTn id="68" fill="hold"/>
                                        <p:tgtEl>
                                          <p:spTgt spid="133">
                                            <p:txEl>
                                              <p:pRg st="0" end="0"/>
                                            </p:txEl>
                                          </p:spTgt>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14" nodeType="clickEffect">
                                  <p:stCondLst>
                                    <p:cond delay="0"/>
                                  </p:stCondLst>
                                  <p:iterate>
                                    <p:tmAbs val="0"/>
                                  </p:iterate>
                                  <p:childTnLst>
                                    <p:set>
                                      <p:cBhvr>
                                        <p:cTn id="72" fill="hold"/>
                                        <p:tgtEl>
                                          <p:spTgt spid="133">
                                            <p:txEl>
                                              <p:pRg st="1" end="1"/>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15" nodeType="clickEffect">
                                  <p:stCondLst>
                                    <p:cond delay="0"/>
                                  </p:stCondLst>
                                  <p:iterate>
                                    <p:tmAbs val="0"/>
                                  </p:iterate>
                                  <p:childTnLst>
                                    <p:set>
                                      <p:cBhvr>
                                        <p:cTn id="76" fill="hold"/>
                                        <p:tgtEl>
                                          <p:spTgt spid="1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6" grpId="1" build="p" bldLvl="5" animBg="1" advAuto="0"/>
      <p:bldP spid="109" grpId="3" animBg="1" advAuto="0"/>
      <p:bldP spid="109" grpId="7" animBg="1" advAuto="0"/>
      <p:bldP spid="110" grpId="4" animBg="1" advAuto="0"/>
      <p:bldP spid="110" grpId="8" animBg="1" advAuto="0"/>
      <p:bldP spid="113" grpId="6" animBg="1" advAuto="0"/>
      <p:bldP spid="113" grpId="11" animBg="1" advAuto="0"/>
      <p:bldP spid="116" grpId="10" animBg="1" advAuto="0"/>
      <p:bldP spid="116" grpId="13" animBg="1" advAuto="0"/>
      <p:bldP spid="119" grpId="12" animBg="1" advAuto="0"/>
      <p:bldP spid="125" grpId="9" animBg="1" advAuto="0"/>
      <p:bldP spid="131" grpId="2" animBg="1" advAuto="0"/>
      <p:bldP spid="132" grpId="5" animBg="1" advAuto="0"/>
      <p:bldP spid="133" grpId="14" build="p" bldLvl="5" animBg="1" advAuto="0"/>
      <p:bldP spid="134" grpId="15" animBg="1" advAuto="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3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38" name="Mutation Can Happen Within a Function Call"/>
          <p:cNvSpPr txBox="1">
            <a:spLocks noGrp="1"/>
          </p:cNvSpPr>
          <p:nvPr>
            <p:ph type="title"/>
          </p:nvPr>
        </p:nvSpPr>
        <p:spPr>
          <a:prstGeom prst="rect">
            <a:avLst/>
          </a:prstGeom>
        </p:spPr>
        <p:txBody>
          <a:bodyPr/>
          <a:lstStyle/>
          <a:p>
            <a:r>
              <a:t>Mutation Can Happen Within a Function Call</a:t>
            </a:r>
          </a:p>
        </p:txBody>
      </p:sp>
      <p:sp>
        <p:nvSpPr>
          <p:cNvPr id="139" name="A function can change the value of any object in its scope"/>
          <p:cNvSpPr txBox="1">
            <a:spLocks noGrp="1"/>
          </p:cNvSpPr>
          <p:nvPr>
            <p:ph type="body" sz="quarter" idx="1"/>
          </p:nvPr>
        </p:nvSpPr>
        <p:spPr>
          <a:xfrm>
            <a:off x="838200" y="2451100"/>
            <a:ext cx="22720300" cy="862942"/>
          </a:xfrm>
          <a:prstGeom prst="rect">
            <a:avLst/>
          </a:prstGeom>
        </p:spPr>
        <p:txBody>
          <a:bodyPr/>
          <a:lstStyle/>
          <a:p>
            <a:r>
              <a:t>A function can change the value of any object in its scope</a:t>
            </a:r>
          </a:p>
        </p:txBody>
      </p:sp>
      <p:sp>
        <p:nvSpPr>
          <p:cNvPr id="14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13</a:t>
            </a:fld>
            <a:endParaRPr/>
          </a:p>
        </p:txBody>
      </p:sp>
      <p:sp>
        <p:nvSpPr>
          <p:cNvPr id="141" name="&gt;&gt;&gt; four = [1, 2, 3, 4]…"/>
          <p:cNvSpPr txBox="1"/>
          <p:nvPr/>
        </p:nvSpPr>
        <p:spPr>
          <a:xfrm>
            <a:off x="2870200" y="3893946"/>
            <a:ext cx="6206184" cy="291032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marL="0" marR="0" defTabSz="457200">
              <a:lnSpc>
                <a:spcPts val="5300"/>
              </a:lnSpc>
              <a:defRPr>
                <a:uFillTx/>
              </a:defRPr>
            </a:pPr>
            <a:r>
              <a:rPr>
                <a:solidFill>
                  <a:srgbClr val="C65E0A"/>
                </a:solidFill>
              </a:rPr>
              <a:t>&gt;&gt;&gt; </a:t>
            </a:r>
            <a:r>
              <a:t>four </a:t>
            </a:r>
            <a:r>
              <a:rPr>
                <a:solidFill>
                  <a:srgbClr val="323333"/>
                </a:solidFill>
              </a:rPr>
              <a:t>=</a:t>
            </a:r>
            <a:r>
              <a:t> [</a:t>
            </a:r>
            <a:r>
              <a:rPr>
                <a:solidFill>
                  <a:srgbClr val="032ADD"/>
                </a:solidFill>
              </a:rPr>
              <a:t>1</a:t>
            </a:r>
            <a:r>
              <a:t>, </a:t>
            </a:r>
            <a:r>
              <a:rPr>
                <a:solidFill>
                  <a:srgbClr val="032ADD"/>
                </a:solidFill>
              </a:rPr>
              <a:t>2</a:t>
            </a:r>
            <a:r>
              <a:t>, </a:t>
            </a:r>
            <a:r>
              <a:rPr>
                <a:solidFill>
                  <a:srgbClr val="032ADD"/>
                </a:solidFill>
              </a:rPr>
              <a:t>3</a:t>
            </a:r>
            <a:r>
              <a:t>, </a:t>
            </a:r>
            <a:r>
              <a:rPr>
                <a:solidFill>
                  <a:srgbClr val="032ADD"/>
                </a:solidFill>
              </a:rPr>
              <a:t>4</a:t>
            </a:r>
            <a:r>
              <a:t>]</a:t>
            </a:r>
          </a:p>
          <a:p>
            <a:pPr marL="0" marR="0" defTabSz="457200">
              <a:lnSpc>
                <a:spcPts val="5300"/>
              </a:lnSpc>
              <a:defRPr>
                <a:uFillTx/>
              </a:defRPr>
            </a:pPr>
            <a:r>
              <a:rPr>
                <a:solidFill>
                  <a:srgbClr val="C65E0A"/>
                </a:solidFill>
              </a:rPr>
              <a:t>&gt;&gt;&gt; </a:t>
            </a:r>
            <a:r>
              <a:rPr>
                <a:solidFill>
                  <a:srgbClr val="01701F"/>
                </a:solidFill>
              </a:rPr>
              <a:t>len</a:t>
            </a:r>
            <a:r>
              <a:t>(four)</a:t>
            </a:r>
          </a:p>
          <a:p>
            <a:pPr marL="0" marR="0" defTabSz="457200">
              <a:lnSpc>
                <a:spcPts val="5300"/>
              </a:lnSpc>
              <a:defRPr>
                <a:solidFill>
                  <a:srgbClr val="888888"/>
                </a:solidFill>
                <a:uFillTx/>
              </a:defRPr>
            </a:pPr>
            <a:r>
              <a:t>4</a:t>
            </a:r>
            <a:endParaRPr>
              <a:solidFill>
                <a:srgbClr val="000000"/>
              </a:solidFill>
            </a:endParaRPr>
          </a:p>
          <a:p>
            <a:pPr marL="0" marR="0" defTabSz="457200">
              <a:lnSpc>
                <a:spcPts val="5300"/>
              </a:lnSpc>
              <a:defRPr>
                <a:uFillTx/>
              </a:defRPr>
            </a:pPr>
            <a:r>
              <a:rPr>
                <a:solidFill>
                  <a:srgbClr val="C65E0A"/>
                </a:solidFill>
              </a:rPr>
              <a:t>&gt;&gt;&gt; </a:t>
            </a:r>
            <a:r>
              <a:t>mystery(four)</a:t>
            </a:r>
          </a:p>
          <a:p>
            <a:pPr marL="0" marR="0" defTabSz="457200">
              <a:lnSpc>
                <a:spcPts val="5300"/>
              </a:lnSpc>
              <a:defRPr>
                <a:uFillTx/>
              </a:defRPr>
            </a:pPr>
            <a:r>
              <a:rPr>
                <a:solidFill>
                  <a:srgbClr val="C65E0A"/>
                </a:solidFill>
              </a:rPr>
              <a:t>&gt;&gt;&gt; </a:t>
            </a:r>
            <a:r>
              <a:rPr>
                <a:solidFill>
                  <a:srgbClr val="01701F"/>
                </a:solidFill>
              </a:rPr>
              <a:t>len</a:t>
            </a:r>
            <a:r>
              <a:t>(four)</a:t>
            </a:r>
          </a:p>
          <a:p>
            <a:pPr marL="0" marR="0" defTabSz="457200">
              <a:lnSpc>
                <a:spcPts val="5300"/>
              </a:lnSpc>
              <a:defRPr>
                <a:solidFill>
                  <a:srgbClr val="888888"/>
                </a:solidFill>
                <a:uFillTx/>
              </a:defRPr>
            </a:pPr>
            <a:r>
              <a:t>2</a:t>
            </a:r>
          </a:p>
        </p:txBody>
      </p:sp>
      <p:sp>
        <p:nvSpPr>
          <p:cNvPr id="142" name="&gt;&gt;&gt; four = [1, 2, 3, 4]…"/>
          <p:cNvSpPr txBox="1"/>
          <p:nvPr/>
        </p:nvSpPr>
        <p:spPr>
          <a:xfrm>
            <a:off x="2870200" y="8070191"/>
            <a:ext cx="9772031" cy="345484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marL="0" marR="0" defTabSz="457200">
              <a:lnSpc>
                <a:spcPts val="5300"/>
              </a:lnSpc>
              <a:defRPr>
                <a:uFillTx/>
              </a:defRPr>
            </a:pPr>
            <a:r>
              <a:rPr>
                <a:solidFill>
                  <a:srgbClr val="C65E0A"/>
                </a:solidFill>
              </a:rPr>
              <a:t>&gt;&gt;&gt; </a:t>
            </a:r>
            <a:r>
              <a:t>four </a:t>
            </a:r>
            <a:r>
              <a:rPr>
                <a:solidFill>
                  <a:srgbClr val="323333"/>
                </a:solidFill>
              </a:rPr>
              <a:t>=</a:t>
            </a:r>
            <a:r>
              <a:t> [</a:t>
            </a:r>
            <a:r>
              <a:rPr>
                <a:solidFill>
                  <a:srgbClr val="032ADD"/>
                </a:solidFill>
              </a:rPr>
              <a:t>1</a:t>
            </a:r>
            <a:r>
              <a:t>, </a:t>
            </a:r>
            <a:r>
              <a:rPr>
                <a:solidFill>
                  <a:srgbClr val="032ADD"/>
                </a:solidFill>
              </a:rPr>
              <a:t>2</a:t>
            </a:r>
            <a:r>
              <a:t>, </a:t>
            </a:r>
            <a:r>
              <a:rPr>
                <a:solidFill>
                  <a:srgbClr val="032ADD"/>
                </a:solidFill>
              </a:rPr>
              <a:t>3</a:t>
            </a:r>
            <a:r>
              <a:t>, </a:t>
            </a:r>
            <a:r>
              <a:rPr>
                <a:solidFill>
                  <a:srgbClr val="032ADD"/>
                </a:solidFill>
              </a:rPr>
              <a:t>4</a:t>
            </a:r>
            <a:r>
              <a:t>]</a:t>
            </a:r>
          </a:p>
          <a:p>
            <a:pPr marL="0" marR="0" defTabSz="457200">
              <a:lnSpc>
                <a:spcPts val="5300"/>
              </a:lnSpc>
              <a:defRPr>
                <a:uFillTx/>
              </a:defRPr>
            </a:pPr>
            <a:r>
              <a:rPr>
                <a:solidFill>
                  <a:srgbClr val="C65E0A"/>
                </a:solidFill>
              </a:rPr>
              <a:t>&gt;&gt;&gt; </a:t>
            </a:r>
            <a:r>
              <a:rPr>
                <a:solidFill>
                  <a:srgbClr val="01701F"/>
                </a:solidFill>
              </a:rPr>
              <a:t>len</a:t>
            </a:r>
            <a:r>
              <a:t>(four)</a:t>
            </a:r>
          </a:p>
          <a:p>
            <a:pPr marL="0" marR="0" defTabSz="457200">
              <a:lnSpc>
                <a:spcPts val="5300"/>
              </a:lnSpc>
              <a:defRPr>
                <a:solidFill>
                  <a:srgbClr val="888888"/>
                </a:solidFill>
                <a:uFillTx/>
              </a:defRPr>
            </a:pPr>
            <a:r>
              <a:t>4</a:t>
            </a:r>
            <a:endParaRPr>
              <a:solidFill>
                <a:srgbClr val="000000"/>
              </a:solidFill>
            </a:endParaRPr>
          </a:p>
          <a:p>
            <a:pPr marL="0" marR="0" defTabSz="457200">
              <a:lnSpc>
                <a:spcPts val="5300"/>
              </a:lnSpc>
              <a:defRPr>
                <a:uFillTx/>
              </a:defRPr>
            </a:pPr>
            <a:r>
              <a:rPr>
                <a:solidFill>
                  <a:srgbClr val="C65E0A"/>
                </a:solidFill>
              </a:rPr>
              <a:t>&gt;&gt;&gt; </a:t>
            </a:r>
            <a:r>
              <a:t>another_mystery() </a:t>
            </a:r>
            <a:r>
              <a:rPr>
                <a:solidFill>
                  <a:srgbClr val="888888"/>
                </a:solidFill>
              </a:rPr>
              <a:t># No arguments!</a:t>
            </a:r>
          </a:p>
          <a:p>
            <a:pPr marL="0" marR="0" defTabSz="457200">
              <a:lnSpc>
                <a:spcPts val="5300"/>
              </a:lnSpc>
              <a:defRPr>
                <a:uFillTx/>
              </a:defRPr>
            </a:pPr>
            <a:r>
              <a:rPr>
                <a:solidFill>
                  <a:srgbClr val="C65E0A"/>
                </a:solidFill>
              </a:rPr>
              <a:t>&gt;&gt;&gt; </a:t>
            </a:r>
            <a:r>
              <a:rPr>
                <a:solidFill>
                  <a:srgbClr val="01701F"/>
                </a:solidFill>
              </a:rPr>
              <a:t>len</a:t>
            </a:r>
            <a:r>
              <a:t>(four)</a:t>
            </a:r>
          </a:p>
          <a:p>
            <a:pPr marL="0" marR="0" defTabSz="457200">
              <a:lnSpc>
                <a:spcPts val="5300"/>
              </a:lnSpc>
              <a:defRPr>
                <a:solidFill>
                  <a:srgbClr val="888888"/>
                </a:solidFill>
                <a:uFillTx/>
              </a:defRPr>
            </a:pPr>
            <a:r>
              <a:t>2</a:t>
            </a:r>
          </a:p>
        </p:txBody>
      </p:sp>
      <p:sp>
        <p:nvSpPr>
          <p:cNvPr id="143" name="def mystery(s):…"/>
          <p:cNvSpPr txBox="1"/>
          <p:nvPr/>
        </p:nvSpPr>
        <p:spPr>
          <a:xfrm>
            <a:off x="13829016" y="3893946"/>
            <a:ext cx="4029076" cy="154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solidFill>
                  <a:srgbClr val="0066BB"/>
                </a:solidFill>
                <a:uFillTx/>
              </a:defRPr>
            </a:pPr>
            <a:r>
              <a:rPr>
                <a:solidFill>
                  <a:srgbClr val="008800"/>
                </a:solidFill>
              </a:rPr>
              <a:t>def</a:t>
            </a:r>
            <a:r>
              <a:rPr>
                <a:solidFill>
                  <a:srgbClr val="000000"/>
                </a:solidFill>
              </a:rPr>
              <a:t> </a:t>
            </a:r>
            <a:r>
              <a:t>mystery</a:t>
            </a:r>
            <a:r>
              <a:rPr>
                <a:solidFill>
                  <a:srgbClr val="000000"/>
                </a:solidFill>
              </a:rPr>
              <a:t>(s):</a:t>
            </a:r>
          </a:p>
          <a:p>
            <a:pPr marL="0" marR="0" defTabSz="457200">
              <a:lnSpc>
                <a:spcPts val="5300"/>
              </a:lnSpc>
              <a:defRPr>
                <a:uFillTx/>
              </a:defRPr>
            </a:pPr>
            <a:r>
              <a:t>    s</a:t>
            </a:r>
            <a:r>
              <a:rPr>
                <a:solidFill>
                  <a:srgbClr val="323333"/>
                </a:solidFill>
              </a:rPr>
              <a:t>.</a:t>
            </a:r>
            <a:r>
              <a:t>pop()</a:t>
            </a:r>
          </a:p>
          <a:p>
            <a:pPr marL="0" marR="0" defTabSz="457200">
              <a:lnSpc>
                <a:spcPts val="5300"/>
              </a:lnSpc>
              <a:defRPr>
                <a:uFillTx/>
              </a:defRPr>
            </a:pPr>
            <a:r>
              <a:t>    s</a:t>
            </a:r>
            <a:r>
              <a:rPr>
                <a:solidFill>
                  <a:srgbClr val="323333"/>
                </a:solidFill>
              </a:rPr>
              <a:t>.</a:t>
            </a:r>
            <a:r>
              <a:t>pop()</a:t>
            </a:r>
          </a:p>
        </p:txBody>
      </p:sp>
      <p:sp>
        <p:nvSpPr>
          <p:cNvPr id="144" name="def another_mystery():…"/>
          <p:cNvSpPr txBox="1"/>
          <p:nvPr/>
        </p:nvSpPr>
        <p:spPr>
          <a:xfrm>
            <a:off x="13829016" y="8070191"/>
            <a:ext cx="5741790" cy="15494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solidFill>
                  <a:srgbClr val="0066BB"/>
                </a:solidFill>
                <a:uFillTx/>
              </a:defRPr>
            </a:pPr>
            <a:r>
              <a:rPr>
                <a:solidFill>
                  <a:srgbClr val="008800"/>
                </a:solidFill>
              </a:rPr>
              <a:t>def</a:t>
            </a:r>
            <a:r>
              <a:rPr>
                <a:solidFill>
                  <a:srgbClr val="000000"/>
                </a:solidFill>
              </a:rPr>
              <a:t> </a:t>
            </a:r>
            <a:r>
              <a:t>another_mystery</a:t>
            </a:r>
            <a:r>
              <a:rPr>
                <a:solidFill>
                  <a:srgbClr val="000000"/>
                </a:solidFill>
              </a:rPr>
              <a:t>():</a:t>
            </a:r>
          </a:p>
          <a:p>
            <a:pPr marL="0" marR="0" defTabSz="457200">
              <a:lnSpc>
                <a:spcPts val="5300"/>
              </a:lnSpc>
              <a:defRPr>
                <a:uFillTx/>
              </a:defRPr>
            </a:pPr>
            <a:r>
              <a:t>    four</a:t>
            </a:r>
            <a:r>
              <a:rPr>
                <a:solidFill>
                  <a:srgbClr val="323333"/>
                </a:solidFill>
              </a:rPr>
              <a:t>.</a:t>
            </a:r>
            <a:r>
              <a:t>pop()</a:t>
            </a:r>
          </a:p>
          <a:p>
            <a:pPr marL="0" marR="0" defTabSz="457200">
              <a:lnSpc>
                <a:spcPts val="5300"/>
              </a:lnSpc>
              <a:defRPr>
                <a:uFillTx/>
              </a:defRPr>
            </a:pPr>
            <a:r>
              <a:t>    four</a:t>
            </a:r>
            <a:r>
              <a:rPr>
                <a:solidFill>
                  <a:srgbClr val="323333"/>
                </a:solidFill>
              </a:rPr>
              <a:t>.</a:t>
            </a:r>
            <a:r>
              <a:t>pop()</a:t>
            </a:r>
          </a:p>
        </p:txBody>
      </p:sp>
      <p:sp>
        <p:nvSpPr>
          <p:cNvPr id="145" name="pythontutor.com/composingprograms.html#code=def%20mystery%28s%29%3A%0A%20%20%20%20s.pop%28%29%0A%20%20%20%20s.pop%28%29%0A%0Afour%20%3D%20[1,%202,%203,%204]%0Amystery%28four%29&amp;mode=display&amp;origin=composingprograms.js&amp;cumulative=true&amp;py=3&amp;rawInputLstJSON=[]&amp;curInstr=0"/>
          <p:cNvSpPr txBox="1"/>
          <p:nvPr/>
        </p:nvSpPr>
        <p:spPr>
          <a:xfrm>
            <a:off x="864579" y="13290401"/>
            <a:ext cx="22654842" cy="266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0" marR="0"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uFillTx/>
              </a:defRPr>
            </a:lvl1pPr>
          </a:lstStyle>
          <a:p>
            <a:r>
              <a:t>pythontutor.com/composingprograms.html#code=def%20mystery%28s%29%3A%0A%20%20%20%20s.pop%28%29%0A%20%20%20%20s.pop%28%29%0A%0Afour%20%3D%20[1,%202,%203,%204]%0Amystery%28four%29&amp;mode=display&amp;origin=composingprograms.js&amp;cumulative=true&amp;py=3&amp;rawInputLstJSON=[]&amp;curInstr=0</a:t>
            </a:r>
          </a:p>
        </p:txBody>
      </p:sp>
      <p:grpSp>
        <p:nvGrpSpPr>
          <p:cNvPr id="148" name="Group"/>
          <p:cNvGrpSpPr/>
          <p:nvPr/>
        </p:nvGrpSpPr>
        <p:grpSpPr>
          <a:xfrm>
            <a:off x="18028391" y="3873499"/>
            <a:ext cx="5163702" cy="1087248"/>
            <a:chOff x="0" y="0"/>
            <a:chExt cx="5163701" cy="1087246"/>
          </a:xfrm>
        </p:grpSpPr>
        <p:sp>
          <p:nvSpPr>
            <p:cNvPr id="146" name="def mystery(s):…"/>
            <p:cNvSpPr txBox="1"/>
            <p:nvPr/>
          </p:nvSpPr>
          <p:spPr>
            <a:xfrm>
              <a:off x="1134625" y="20446"/>
              <a:ext cx="4029076" cy="10668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pPr marL="0" marR="0" defTabSz="457200">
                <a:lnSpc>
                  <a:spcPts val="5300"/>
                </a:lnSpc>
                <a:defRPr>
                  <a:solidFill>
                    <a:srgbClr val="0066BB"/>
                  </a:solidFill>
                  <a:uFillTx/>
                </a:defRPr>
              </a:pPr>
              <a:r>
                <a:rPr>
                  <a:solidFill>
                    <a:srgbClr val="008800"/>
                  </a:solidFill>
                </a:rPr>
                <a:t>def</a:t>
              </a:r>
              <a:r>
                <a:rPr>
                  <a:solidFill>
                    <a:srgbClr val="000000"/>
                  </a:solidFill>
                </a:rPr>
                <a:t> </a:t>
              </a:r>
              <a:r>
                <a:t>mystery</a:t>
              </a:r>
              <a:r>
                <a:rPr>
                  <a:solidFill>
                    <a:srgbClr val="000000"/>
                  </a:solidFill>
                </a:rPr>
                <a:t>(s):</a:t>
              </a:r>
            </a:p>
            <a:p>
              <a:pPr marL="0" marR="0" defTabSz="457200">
                <a:lnSpc>
                  <a:spcPts val="5300"/>
                </a:lnSpc>
                <a:defRPr>
                  <a:uFillTx/>
                </a:defRPr>
              </a:pPr>
              <a:r>
                <a:t>    s</a:t>
              </a:r>
              <a:r>
                <a:rPr>
                  <a:solidFill>
                    <a:srgbClr val="323333"/>
                  </a:solidFill>
                </a:rPr>
                <a:t>[2:] = []</a:t>
              </a:r>
            </a:p>
          </p:txBody>
        </p:sp>
        <p:sp>
          <p:nvSpPr>
            <p:cNvPr id="147" name="or"/>
            <p:cNvSpPr txBox="1"/>
            <p:nvPr/>
          </p:nvSpPr>
          <p:spPr>
            <a:xfrm>
              <a:off x="0" y="-1"/>
              <a:ext cx="684927"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b="1" i="1">
                  <a:solidFill>
                    <a:schemeClr val="accent5"/>
                  </a:solidFill>
                </a:defRPr>
              </a:lvl1pPr>
            </a:lstStyle>
            <a:p>
              <a:r>
                <a:t>or</a:t>
              </a:r>
            </a:p>
          </p:txBody>
        </p:sp>
      </p:gr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4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4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41">
                                            <p:txEl>
                                              <p:pRg st="1" end="1"/>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1" nodeType="afterEffect">
                                  <p:stCondLst>
                                    <p:cond delay="0"/>
                                  </p:stCondLst>
                                  <p:iterate>
                                    <p:tmAbs val="0"/>
                                  </p:iterate>
                                  <p:childTnLst>
                                    <p:set>
                                      <p:cBhvr>
                                        <p:cTn id="15" fill="hold"/>
                                        <p:tgtEl>
                                          <p:spTgt spid="141">
                                            <p:txEl>
                                              <p:pRg st="2" end="2"/>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1" nodeType="clickEffect">
                                  <p:stCondLst>
                                    <p:cond delay="0"/>
                                  </p:stCondLst>
                                  <p:iterate>
                                    <p:tmAbs val="0"/>
                                  </p:iterate>
                                  <p:childTnLst>
                                    <p:set>
                                      <p:cBhvr>
                                        <p:cTn id="19" fill="hold"/>
                                        <p:tgtEl>
                                          <p:spTgt spid="141">
                                            <p:txEl>
                                              <p:pRg st="3" end="3"/>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1" nodeType="clickEffect">
                                  <p:stCondLst>
                                    <p:cond delay="0"/>
                                  </p:stCondLst>
                                  <p:iterate>
                                    <p:tmAbs val="0"/>
                                  </p:iterate>
                                  <p:childTnLst>
                                    <p:set>
                                      <p:cBhvr>
                                        <p:cTn id="23" fill="hold"/>
                                        <p:tgtEl>
                                          <p:spTgt spid="141">
                                            <p:txEl>
                                              <p:pRg st="4" end="4"/>
                                            </p:txEl>
                                          </p:spTgt>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1" nodeType="afterEffect">
                                  <p:stCondLst>
                                    <p:cond delay="0"/>
                                  </p:stCondLst>
                                  <p:iterate>
                                    <p:tmAbs val="0"/>
                                  </p:iterate>
                                  <p:childTnLst>
                                    <p:set>
                                      <p:cBhvr>
                                        <p:cTn id="26" fill="hold"/>
                                        <p:tgtEl>
                                          <p:spTgt spid="14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2" nodeType="clickEffect">
                                  <p:stCondLst>
                                    <p:cond delay="0"/>
                                  </p:stCondLst>
                                  <p:iterate>
                                    <p:tmAbs val="0"/>
                                  </p:iterate>
                                  <p:childTnLst>
                                    <p:set>
                                      <p:cBhvr>
                                        <p:cTn id="30" fill="hold"/>
                                        <p:tgtEl>
                                          <p:spTgt spid="143"/>
                                        </p:tgtEl>
                                        <p:attrNameLst>
                                          <p:attrName>style.visibility</p:attrName>
                                        </p:attrNameLst>
                                      </p:cBhvr>
                                      <p:to>
                                        <p:strVal val="visible"/>
                                      </p:to>
                                    </p:set>
                                  </p:childTnLst>
                                </p:cTn>
                              </p:par>
                            </p:childTnLst>
                          </p:cTn>
                        </p:par>
                        <p:par>
                          <p:cTn id="31" fill="hold">
                            <p:stCondLst>
                              <p:cond delay="0"/>
                            </p:stCondLst>
                            <p:childTnLst>
                              <p:par>
                                <p:cTn id="32" presetID="1" presetClass="entr" presetSubtype="0" fill="hold" grpId="3" nodeType="afterEffect">
                                  <p:stCondLst>
                                    <p:cond delay="0"/>
                                  </p:stCondLst>
                                  <p:iterate>
                                    <p:tmAbs val="0"/>
                                  </p:iterate>
                                  <p:childTnLst>
                                    <p:set>
                                      <p:cBhvr>
                                        <p:cTn id="33" fill="hold"/>
                                        <p:tgtEl>
                                          <p:spTgt spid="145"/>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4" nodeType="clickEffect">
                                  <p:stCondLst>
                                    <p:cond delay="0"/>
                                  </p:stCondLst>
                                  <p:iterate>
                                    <p:tmAbs val="0"/>
                                  </p:iterate>
                                  <p:childTnLst>
                                    <p:set>
                                      <p:cBhvr>
                                        <p:cTn id="37" fill="hold"/>
                                        <p:tgtEl>
                                          <p:spTgt spid="148"/>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5" nodeType="clickEffect">
                                  <p:stCondLst>
                                    <p:cond delay="0"/>
                                  </p:stCondLst>
                                  <p:iterate>
                                    <p:tmAbs val="0"/>
                                  </p:iterate>
                                  <p:childTnLst>
                                    <p:set>
                                      <p:cBhvr>
                                        <p:cTn id="41" fill="hold"/>
                                        <p:tgtEl>
                                          <p:spTgt spid="142">
                                            <p:bg/>
                                          </p:spTgt>
                                        </p:tgtEl>
                                        <p:attrNameLst>
                                          <p:attrName>style.visibility</p:attrName>
                                        </p:attrNameLst>
                                      </p:cBhvr>
                                      <p:to>
                                        <p:strVal val="visible"/>
                                      </p:to>
                                    </p:set>
                                  </p:childTnLst>
                                </p:cTn>
                              </p:par>
                              <p:par>
                                <p:cTn id="42" presetID="1" presetClass="entr" presetSubtype="0" fill="hold" grpId="5" nodeType="withEffect">
                                  <p:stCondLst>
                                    <p:cond delay="0"/>
                                  </p:stCondLst>
                                  <p:iterate>
                                    <p:tmAbs val="0"/>
                                  </p:iterate>
                                  <p:childTnLst>
                                    <p:set>
                                      <p:cBhvr>
                                        <p:cTn id="43" fill="hold"/>
                                        <p:tgtEl>
                                          <p:spTgt spid="142">
                                            <p:txEl>
                                              <p:pRg st="0" end="0"/>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5" nodeType="clickEffect">
                                  <p:stCondLst>
                                    <p:cond delay="0"/>
                                  </p:stCondLst>
                                  <p:iterate>
                                    <p:tmAbs val="0"/>
                                  </p:iterate>
                                  <p:childTnLst>
                                    <p:set>
                                      <p:cBhvr>
                                        <p:cTn id="47" fill="hold"/>
                                        <p:tgtEl>
                                          <p:spTgt spid="142">
                                            <p:txEl>
                                              <p:pRg st="1" end="1"/>
                                            </p:txEl>
                                          </p:spTgt>
                                        </p:tgtEl>
                                        <p:attrNameLst>
                                          <p:attrName>style.visibility</p:attrName>
                                        </p:attrNameLst>
                                      </p:cBhvr>
                                      <p:to>
                                        <p:strVal val="visible"/>
                                      </p:to>
                                    </p:set>
                                  </p:childTnLst>
                                </p:cTn>
                              </p:par>
                            </p:childTnLst>
                          </p:cTn>
                        </p:par>
                        <p:par>
                          <p:cTn id="48" fill="hold">
                            <p:stCondLst>
                              <p:cond delay="0"/>
                            </p:stCondLst>
                            <p:childTnLst>
                              <p:par>
                                <p:cTn id="49" presetID="1" presetClass="entr" presetSubtype="0" fill="hold" grpId="5" nodeType="afterEffect">
                                  <p:stCondLst>
                                    <p:cond delay="0"/>
                                  </p:stCondLst>
                                  <p:iterate>
                                    <p:tmAbs val="0"/>
                                  </p:iterate>
                                  <p:childTnLst>
                                    <p:set>
                                      <p:cBhvr>
                                        <p:cTn id="50" fill="hold"/>
                                        <p:tgtEl>
                                          <p:spTgt spid="142">
                                            <p:txEl>
                                              <p:pRg st="2" end="2"/>
                                            </p:txEl>
                                          </p:spTgt>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5" nodeType="clickEffect">
                                  <p:stCondLst>
                                    <p:cond delay="0"/>
                                  </p:stCondLst>
                                  <p:iterate>
                                    <p:tmAbs val="0"/>
                                  </p:iterate>
                                  <p:childTnLst>
                                    <p:set>
                                      <p:cBhvr>
                                        <p:cTn id="54" fill="hold"/>
                                        <p:tgtEl>
                                          <p:spTgt spid="142">
                                            <p:txEl>
                                              <p:pRg st="3" end="3"/>
                                            </p:txEl>
                                          </p:spTgt>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5" nodeType="clickEffect">
                                  <p:stCondLst>
                                    <p:cond delay="0"/>
                                  </p:stCondLst>
                                  <p:iterate>
                                    <p:tmAbs val="0"/>
                                  </p:iterate>
                                  <p:childTnLst>
                                    <p:set>
                                      <p:cBhvr>
                                        <p:cTn id="58" fill="hold"/>
                                        <p:tgtEl>
                                          <p:spTgt spid="142">
                                            <p:txEl>
                                              <p:pRg st="4" end="4"/>
                                            </p:txEl>
                                          </p:spTgt>
                                        </p:tgtEl>
                                        <p:attrNameLst>
                                          <p:attrName>style.visibility</p:attrName>
                                        </p:attrNameLst>
                                      </p:cBhvr>
                                      <p:to>
                                        <p:strVal val="visible"/>
                                      </p:to>
                                    </p:set>
                                  </p:childTnLst>
                                </p:cTn>
                              </p:par>
                            </p:childTnLst>
                          </p:cTn>
                        </p:par>
                        <p:par>
                          <p:cTn id="59" fill="hold">
                            <p:stCondLst>
                              <p:cond delay="0"/>
                            </p:stCondLst>
                            <p:childTnLst>
                              <p:par>
                                <p:cTn id="60" presetID="1" presetClass="entr" presetSubtype="0" fill="hold" grpId="5" nodeType="afterEffect">
                                  <p:stCondLst>
                                    <p:cond delay="0"/>
                                  </p:stCondLst>
                                  <p:iterate>
                                    <p:tmAbs val="0"/>
                                  </p:iterate>
                                  <p:childTnLst>
                                    <p:set>
                                      <p:cBhvr>
                                        <p:cTn id="61" fill="hold"/>
                                        <p:tgtEl>
                                          <p:spTgt spid="142">
                                            <p:txEl>
                                              <p:pRg st="5" end="5"/>
                                            </p:txEl>
                                          </p:spTgt>
                                        </p:tgtEl>
                                        <p:attrNameLst>
                                          <p:attrName>style.visibility</p:attrName>
                                        </p:attrNameLst>
                                      </p:cBhvr>
                                      <p:to>
                                        <p:strVal val="visible"/>
                                      </p:to>
                                    </p:set>
                                  </p:childTnLst>
                                </p:cTn>
                              </p:par>
                            </p:childTnLst>
                          </p:cTn>
                        </p:par>
                      </p:childTnLst>
                    </p:cTn>
                  </p:par>
                  <p:par>
                    <p:cTn id="62" fill="hold">
                      <p:stCondLst>
                        <p:cond delay="indefinite"/>
                      </p:stCondLst>
                      <p:childTnLst>
                        <p:par>
                          <p:cTn id="63" fill="hold">
                            <p:stCondLst>
                              <p:cond delay="0"/>
                            </p:stCondLst>
                            <p:childTnLst>
                              <p:par>
                                <p:cTn id="64" presetID="1" presetClass="entr" presetSubtype="0" fill="hold" grpId="6" nodeType="clickEffect">
                                  <p:stCondLst>
                                    <p:cond delay="0"/>
                                  </p:stCondLst>
                                  <p:iterate>
                                    <p:tmAbs val="0"/>
                                  </p:iterate>
                                  <p:childTnLst>
                                    <p:set>
                                      <p:cBhvr>
                                        <p:cTn id="65" fill="hold"/>
                                        <p:tgtEl>
                                          <p:spTgt spid="1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1" grpId="1" build="p" bldLvl="5" animBg="1" advAuto="0"/>
      <p:bldP spid="142" grpId="5" build="p" bldLvl="5" animBg="1" advAuto="0"/>
      <p:bldP spid="143" grpId="2" animBg="1" advAuto="0"/>
      <p:bldP spid="144" grpId="6" animBg="1" advAuto="0"/>
      <p:bldP spid="145" grpId="3" animBg="1" advAuto="0"/>
      <p:bldP spid="148" grpId="4"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0" name="Tuples"/>
          <p:cNvSpPr txBox="1">
            <a:spLocks noGrp="1"/>
          </p:cNvSpPr>
          <p:nvPr>
            <p:ph type="title"/>
          </p:nvPr>
        </p:nvSpPr>
        <p:spPr>
          <a:prstGeom prst="rect">
            <a:avLst/>
          </a:prstGeom>
        </p:spPr>
        <p:txBody>
          <a:bodyPr/>
          <a:lstStyle/>
          <a:p>
            <a:r>
              <a:t>Tuples</a:t>
            </a:r>
          </a:p>
        </p:txBody>
      </p:sp>
      <p:sp>
        <p:nvSpPr>
          <p:cNvPr id="151" name="(Demo)"/>
          <p:cNvSpPr txBox="1"/>
          <p:nvPr/>
        </p:nvSpPr>
        <p:spPr>
          <a:xfrm>
            <a:off x="11347754" y="11467636"/>
            <a:ext cx="1994777"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(Demo</a:t>
            </a:r>
            <a:r>
              <a:rPr lang="en-US" dirty="0"/>
              <a:t>6</a:t>
            </a:r>
            <a:r>
              <a:rPr dirty="0"/>
              <a:t>)</a:t>
            </a:r>
          </a:p>
        </p:txBody>
      </p:sp>
    </p:spTree>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54"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55" name="Tuples are Immutable Sequences"/>
          <p:cNvSpPr txBox="1">
            <a:spLocks noGrp="1"/>
          </p:cNvSpPr>
          <p:nvPr>
            <p:ph type="title"/>
          </p:nvPr>
        </p:nvSpPr>
        <p:spPr>
          <a:prstGeom prst="rect">
            <a:avLst/>
          </a:prstGeom>
        </p:spPr>
        <p:txBody>
          <a:bodyPr/>
          <a:lstStyle/>
          <a:p>
            <a:r>
              <a:t>Tuples are Immutable Sequences</a:t>
            </a:r>
          </a:p>
        </p:txBody>
      </p:sp>
      <p:sp>
        <p:nvSpPr>
          <p:cNvPr id="156" name="Immutable values are protected from mutation"/>
          <p:cNvSpPr txBox="1">
            <a:spLocks noGrp="1"/>
          </p:cNvSpPr>
          <p:nvPr>
            <p:ph type="body" sz="quarter" idx="1"/>
          </p:nvPr>
        </p:nvSpPr>
        <p:spPr>
          <a:xfrm>
            <a:off x="838200" y="2451100"/>
            <a:ext cx="22720300" cy="827981"/>
          </a:xfrm>
          <a:prstGeom prst="rect">
            <a:avLst/>
          </a:prstGeom>
        </p:spPr>
        <p:txBody>
          <a:bodyPr/>
          <a:lstStyle/>
          <a:p>
            <a:r>
              <a:t>Immutable values are protected from mutation</a:t>
            </a:r>
          </a:p>
        </p:txBody>
      </p:sp>
      <p:sp>
        <p:nvSpPr>
          <p:cNvPr id="157"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15</a:t>
            </a:fld>
            <a:endParaRPr/>
          </a:p>
        </p:txBody>
      </p:sp>
      <p:sp>
        <p:nvSpPr>
          <p:cNvPr id="158" name="The value of an expression can change because of changes in names or objects"/>
          <p:cNvSpPr txBox="1"/>
          <p:nvPr/>
        </p:nvSpPr>
        <p:spPr>
          <a:xfrm>
            <a:off x="838200" y="5753100"/>
            <a:ext cx="22720300" cy="8279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lvl1pPr>
              <a:spcBef>
                <a:spcPts val="4600"/>
              </a:spcBef>
            </a:lvl1pPr>
          </a:lstStyle>
          <a:p>
            <a:r>
              <a:t>The value of an expression can change because of changes in names or objects</a:t>
            </a:r>
          </a:p>
        </p:txBody>
      </p:sp>
      <p:sp>
        <p:nvSpPr>
          <p:cNvPr id="159" name="An immutable sequence may still change if it contains a mutable value as an element"/>
          <p:cNvSpPr txBox="1"/>
          <p:nvPr/>
        </p:nvSpPr>
        <p:spPr>
          <a:xfrm>
            <a:off x="838200" y="9944100"/>
            <a:ext cx="22720300" cy="82798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lstStyle/>
          <a:p>
            <a:pPr>
              <a:spcBef>
                <a:spcPts val="4600"/>
              </a:spcBef>
            </a:pPr>
            <a:r>
              <a:t>An immutable sequence may still change if it </a:t>
            </a:r>
            <a:r>
              <a:rPr i="1"/>
              <a:t>contains</a:t>
            </a:r>
            <a:r>
              <a:t> a mutable value as an element</a:t>
            </a:r>
          </a:p>
        </p:txBody>
      </p:sp>
      <p:sp>
        <p:nvSpPr>
          <p:cNvPr id="160" name="&gt;&gt;&gt; turtle = (1, 2, 3)…"/>
          <p:cNvSpPr txBox="1"/>
          <p:nvPr/>
        </p:nvSpPr>
        <p:spPr>
          <a:xfrm>
            <a:off x="2689463" y="3378199"/>
            <a:ext cx="5741790" cy="203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uFillTx/>
              </a:defRPr>
            </a:pPr>
            <a:r>
              <a:rPr>
                <a:solidFill>
                  <a:srgbClr val="C65E0A"/>
                </a:solidFill>
              </a:rPr>
              <a:t>&gt;&gt;&gt; </a:t>
            </a:r>
            <a:r>
              <a:t>turtle </a:t>
            </a:r>
            <a:r>
              <a:rPr>
                <a:solidFill>
                  <a:srgbClr val="323333"/>
                </a:solidFill>
              </a:rPr>
              <a:t>=</a:t>
            </a:r>
            <a:r>
              <a:t> (</a:t>
            </a:r>
            <a:r>
              <a:rPr>
                <a:solidFill>
                  <a:srgbClr val="032ADD"/>
                </a:solidFill>
              </a:rPr>
              <a:t>1</a:t>
            </a:r>
            <a:r>
              <a:t>, </a:t>
            </a:r>
            <a:r>
              <a:rPr>
                <a:solidFill>
                  <a:srgbClr val="032ADD"/>
                </a:solidFill>
              </a:rPr>
              <a:t>2</a:t>
            </a:r>
            <a:r>
              <a:t>, </a:t>
            </a:r>
            <a:r>
              <a:rPr>
                <a:solidFill>
                  <a:srgbClr val="032ADD"/>
                </a:solidFill>
              </a:rPr>
              <a:t>3</a:t>
            </a:r>
            <a:r>
              <a:t>)</a:t>
            </a:r>
          </a:p>
          <a:p>
            <a:pPr marL="0" marR="0" defTabSz="457200">
              <a:lnSpc>
                <a:spcPts val="5300"/>
              </a:lnSpc>
              <a:defRPr>
                <a:uFillTx/>
              </a:defRPr>
            </a:pPr>
            <a:r>
              <a:rPr>
                <a:solidFill>
                  <a:srgbClr val="C65E0A"/>
                </a:solidFill>
              </a:rPr>
              <a:t>&gt;&gt;&gt; </a:t>
            </a:r>
            <a:r>
              <a:t>ooze()</a:t>
            </a:r>
          </a:p>
          <a:p>
            <a:pPr marL="0" marR="0" defTabSz="457200">
              <a:lnSpc>
                <a:spcPts val="5300"/>
              </a:lnSpc>
              <a:defRPr>
                <a:uFillTx/>
              </a:defRPr>
            </a:pPr>
            <a:r>
              <a:rPr>
                <a:solidFill>
                  <a:srgbClr val="C65E0A"/>
                </a:solidFill>
              </a:rPr>
              <a:t>&gt;&gt;&gt; </a:t>
            </a:r>
            <a:r>
              <a:t>turtle</a:t>
            </a:r>
          </a:p>
          <a:p>
            <a:pPr marL="0" marR="0" defTabSz="457200">
              <a:lnSpc>
                <a:spcPts val="5300"/>
              </a:lnSpc>
              <a:defRPr>
                <a:solidFill>
                  <a:srgbClr val="888888"/>
                </a:solidFill>
                <a:uFillTx/>
              </a:defRPr>
            </a:pPr>
            <a:r>
              <a:t>(1, 2, 3)</a:t>
            </a:r>
          </a:p>
        </p:txBody>
      </p:sp>
      <p:sp>
        <p:nvSpPr>
          <p:cNvPr id="161" name="&gt;&gt;&gt; turtle = [1, 2, 3]…"/>
          <p:cNvSpPr txBox="1"/>
          <p:nvPr/>
        </p:nvSpPr>
        <p:spPr>
          <a:xfrm>
            <a:off x="12544662" y="3378199"/>
            <a:ext cx="7209831" cy="20320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uFillTx/>
              </a:defRPr>
            </a:pPr>
            <a:r>
              <a:rPr>
                <a:solidFill>
                  <a:srgbClr val="C65E0A"/>
                </a:solidFill>
              </a:rPr>
              <a:t>&gt;&gt;&gt; </a:t>
            </a:r>
            <a:r>
              <a:t>turtle </a:t>
            </a:r>
            <a:r>
              <a:rPr>
                <a:solidFill>
                  <a:srgbClr val="323333"/>
                </a:solidFill>
              </a:rPr>
              <a:t>=</a:t>
            </a:r>
            <a:r>
              <a:t> [</a:t>
            </a:r>
            <a:r>
              <a:rPr>
                <a:solidFill>
                  <a:srgbClr val="032ADD"/>
                </a:solidFill>
              </a:rPr>
              <a:t>1</a:t>
            </a:r>
            <a:r>
              <a:t>, </a:t>
            </a:r>
            <a:r>
              <a:rPr>
                <a:solidFill>
                  <a:srgbClr val="032ADD"/>
                </a:solidFill>
              </a:rPr>
              <a:t>2</a:t>
            </a:r>
            <a:r>
              <a:t>, </a:t>
            </a:r>
            <a:r>
              <a:rPr>
                <a:solidFill>
                  <a:srgbClr val="032ADD"/>
                </a:solidFill>
              </a:rPr>
              <a:t>3</a:t>
            </a:r>
            <a:r>
              <a:t>]</a:t>
            </a:r>
          </a:p>
          <a:p>
            <a:pPr marL="0" marR="0" defTabSz="457200">
              <a:lnSpc>
                <a:spcPts val="5300"/>
              </a:lnSpc>
              <a:defRPr>
                <a:uFillTx/>
              </a:defRPr>
            </a:pPr>
            <a:r>
              <a:rPr>
                <a:solidFill>
                  <a:srgbClr val="C65E0A"/>
                </a:solidFill>
              </a:rPr>
              <a:t>&gt;&gt;&gt; </a:t>
            </a:r>
            <a:r>
              <a:t>ooze()</a:t>
            </a:r>
          </a:p>
          <a:p>
            <a:pPr marL="0" marR="0" defTabSz="457200">
              <a:lnSpc>
                <a:spcPts val="5300"/>
              </a:lnSpc>
              <a:defRPr>
                <a:uFillTx/>
              </a:defRPr>
            </a:pPr>
            <a:r>
              <a:rPr>
                <a:solidFill>
                  <a:srgbClr val="C65E0A"/>
                </a:solidFill>
              </a:rPr>
              <a:t>&gt;&gt;&gt; </a:t>
            </a:r>
            <a:r>
              <a:t>turtle</a:t>
            </a:r>
          </a:p>
          <a:p>
            <a:pPr marL="0" marR="0" defTabSz="457200">
              <a:lnSpc>
                <a:spcPts val="5300"/>
              </a:lnSpc>
              <a:defRPr>
                <a:solidFill>
                  <a:srgbClr val="888888"/>
                </a:solidFill>
                <a:uFillTx/>
              </a:defRPr>
            </a:pPr>
            <a:r>
              <a:t>['Anything could be inside!']</a:t>
            </a:r>
          </a:p>
        </p:txBody>
      </p:sp>
      <p:sp>
        <p:nvSpPr>
          <p:cNvPr id="162" name="&gt;&gt;&gt; x + x…"/>
          <p:cNvSpPr txBox="1"/>
          <p:nvPr/>
        </p:nvSpPr>
        <p:spPr>
          <a:xfrm>
            <a:off x="6096699" y="6664543"/>
            <a:ext cx="2324354" cy="26389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nSpc>
                <a:spcPts val="4000"/>
              </a:lnSpc>
            </a:pPr>
            <a:endParaRPr dirty="0"/>
          </a:p>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 x</a:t>
            </a:r>
            <a:endParaRPr dirty="0">
              <a:solidFill>
                <a:srgbClr val="000000"/>
              </a:solidFill>
            </a:endParaRPr>
          </a:p>
          <a:p>
            <a:pPr>
              <a:lnSpc>
                <a:spcPts val="4000"/>
              </a:lnSpc>
            </a:pPr>
            <a:endParaRPr dirty="0">
              <a:solidFill>
                <a:srgbClr val="000000"/>
              </a:solidFill>
            </a:endParaRPr>
          </a:p>
          <a:p>
            <a:pPr>
              <a:lnSpc>
                <a:spcPts val="4000"/>
              </a:lnSpc>
            </a:pP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 x</a:t>
            </a:r>
            <a:endParaRPr dirty="0">
              <a:solidFill>
                <a:srgbClr val="000000"/>
              </a:solidFill>
            </a:endParaRPr>
          </a:p>
        </p:txBody>
      </p:sp>
      <p:sp>
        <p:nvSpPr>
          <p:cNvPr id="163" name="Name change:"/>
          <p:cNvSpPr txBox="1"/>
          <p:nvPr/>
        </p:nvSpPr>
        <p:spPr>
          <a:xfrm>
            <a:off x="2689463" y="7911405"/>
            <a:ext cx="3131662"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1"/>
            </a:lvl1pPr>
          </a:lstStyle>
          <a:p>
            <a:r>
              <a:t>Name change:</a:t>
            </a:r>
          </a:p>
        </p:txBody>
      </p:sp>
      <p:sp>
        <p:nvSpPr>
          <p:cNvPr id="164" name="Object mutation:"/>
          <p:cNvSpPr txBox="1"/>
          <p:nvPr/>
        </p:nvSpPr>
        <p:spPr>
          <a:xfrm>
            <a:off x="12544662" y="7911405"/>
            <a:ext cx="4110356"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b="1"/>
            </a:lvl1pPr>
          </a:lstStyle>
          <a:p>
            <a:r>
              <a:t>Object mutation:</a:t>
            </a:r>
          </a:p>
        </p:txBody>
      </p:sp>
      <p:sp>
        <p:nvSpPr>
          <p:cNvPr id="165" name="&gt;&gt;&gt; x = 2…"/>
          <p:cNvSpPr txBox="1"/>
          <p:nvPr/>
        </p:nvSpPr>
        <p:spPr>
          <a:xfrm>
            <a:off x="6106899" y="6631084"/>
            <a:ext cx="2324354" cy="3151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a:t>
            </a:r>
            <a:r>
              <a:rPr dirty="0">
                <a:solidFill>
                  <a:srgbClr val="000000"/>
                </a:solidFill>
              </a:rPr>
              <a:t> </a:t>
            </a:r>
            <a:r>
              <a:rPr dirty="0">
                <a:solidFill>
                  <a:srgbClr val="032ADD"/>
                </a:solidFill>
              </a:rPr>
              <a:t>2</a:t>
            </a:r>
            <a:endParaRPr dirty="0">
              <a:solidFill>
                <a:srgbClr val="000000"/>
              </a:solidFill>
            </a:endParaRPr>
          </a:p>
          <a:p>
            <a:pPr marL="0" marR="0" defTabSz="457200">
              <a:lnSpc>
                <a:spcPts val="4000"/>
              </a:lnSpc>
              <a:defRPr>
                <a:uFillTx/>
              </a:defRPr>
            </a:pPr>
            <a:endParaRPr dirty="0">
              <a:solidFill>
                <a:srgbClr val="000000"/>
              </a:solidFill>
            </a:endParaRPr>
          </a:p>
          <a:p>
            <a:pPr marL="0" marR="0" defTabSz="457200">
              <a:lnSpc>
                <a:spcPts val="4000"/>
              </a:lnSpc>
              <a:defRPr>
                <a:solidFill>
                  <a:srgbClr val="888888"/>
                </a:solidFill>
                <a:uFillTx/>
              </a:defRPr>
            </a:pPr>
            <a:r>
              <a:rPr dirty="0"/>
              <a:t>4</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a:t>
            </a:r>
            <a:r>
              <a:rPr dirty="0">
                <a:solidFill>
                  <a:srgbClr val="000000"/>
                </a:solidFill>
              </a:rPr>
              <a:t> </a:t>
            </a:r>
            <a:r>
              <a:rPr dirty="0">
                <a:solidFill>
                  <a:srgbClr val="032ADD"/>
                </a:solidFill>
              </a:rPr>
              <a:t>3</a:t>
            </a:r>
            <a:endParaRPr dirty="0">
              <a:solidFill>
                <a:srgbClr val="000000"/>
              </a:solidFill>
            </a:endParaRPr>
          </a:p>
          <a:p>
            <a:pPr marL="0" marR="0" defTabSz="457200">
              <a:lnSpc>
                <a:spcPts val="4000"/>
              </a:lnSpc>
              <a:defRPr>
                <a:uFillTx/>
              </a:defRPr>
            </a:pPr>
            <a:endParaRPr dirty="0">
              <a:solidFill>
                <a:srgbClr val="000000"/>
              </a:solidFill>
            </a:endParaRPr>
          </a:p>
          <a:p>
            <a:pPr marL="0" marR="0" defTabSz="457200">
              <a:lnSpc>
                <a:spcPts val="4000"/>
              </a:lnSpc>
              <a:defRPr>
                <a:solidFill>
                  <a:srgbClr val="888888"/>
                </a:solidFill>
                <a:uFillTx/>
              </a:defRPr>
            </a:pPr>
            <a:r>
              <a:rPr dirty="0"/>
              <a:t>6</a:t>
            </a:r>
          </a:p>
        </p:txBody>
      </p:sp>
      <p:sp>
        <p:nvSpPr>
          <p:cNvPr id="166" name="&gt;&gt;&gt; x = [1, 2]…"/>
          <p:cNvSpPr txBox="1"/>
          <p:nvPr/>
        </p:nvSpPr>
        <p:spPr>
          <a:xfrm>
            <a:off x="17054095" y="6631084"/>
            <a:ext cx="4546116" cy="315188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a:t>
            </a:r>
            <a:r>
              <a:rPr dirty="0">
                <a:solidFill>
                  <a:srgbClr val="000000"/>
                </a:solidFill>
              </a:rPr>
              <a:t> [</a:t>
            </a:r>
            <a:r>
              <a:rPr dirty="0">
                <a:solidFill>
                  <a:srgbClr val="032ADD"/>
                </a:solidFill>
              </a:rPr>
              <a:t>1</a:t>
            </a:r>
            <a:r>
              <a:rPr dirty="0">
                <a:solidFill>
                  <a:srgbClr val="000000"/>
                </a:solidFill>
              </a:rPr>
              <a:t>, </a:t>
            </a:r>
            <a:r>
              <a:rPr dirty="0">
                <a:solidFill>
                  <a:srgbClr val="032ADD"/>
                </a:solidFill>
              </a:rPr>
              <a:t>2</a:t>
            </a:r>
            <a:r>
              <a:rPr dirty="0">
                <a:solidFill>
                  <a:srgbClr val="000000"/>
                </a:solidFill>
              </a:rPr>
              <a:t>]</a:t>
            </a:r>
          </a:p>
          <a:p>
            <a:pPr marL="0" marR="0" defTabSz="457200">
              <a:lnSpc>
                <a:spcPts val="4000"/>
              </a:lnSpc>
              <a:defRPr>
                <a:uFillTx/>
              </a:defRPr>
            </a:pPr>
            <a:endParaRPr dirty="0">
              <a:solidFill>
                <a:srgbClr val="000000"/>
              </a:solidFill>
            </a:endParaRPr>
          </a:p>
          <a:p>
            <a:pPr marL="0" marR="0" defTabSz="457200">
              <a:lnSpc>
                <a:spcPts val="4000"/>
              </a:lnSpc>
              <a:defRPr>
                <a:solidFill>
                  <a:srgbClr val="888888"/>
                </a:solidFill>
                <a:uFillTx/>
              </a:defRPr>
            </a:pPr>
            <a:r>
              <a:rPr dirty="0"/>
              <a:t>[1, 2, 1, 2]</a:t>
            </a:r>
            <a:endParaRPr dirty="0">
              <a:solidFill>
                <a:srgbClr val="000000"/>
              </a:solidFill>
            </a:endParaRPr>
          </a:p>
          <a:p>
            <a:pPr marL="0" marR="0" defTabSz="457200">
              <a:lnSpc>
                <a:spcPts val="4000"/>
              </a:lnSpc>
              <a:defRPr>
                <a:uFillTx/>
              </a:defRPr>
            </a:pPr>
            <a:r>
              <a:rPr dirty="0">
                <a:solidFill>
                  <a:srgbClr val="C65E0A"/>
                </a:solidFill>
              </a:rPr>
              <a:t>&gt;&gt;&gt; </a:t>
            </a:r>
            <a:r>
              <a:rPr dirty="0" err="1"/>
              <a:t>x</a:t>
            </a:r>
            <a:r>
              <a:rPr dirty="0" err="1">
                <a:solidFill>
                  <a:srgbClr val="323333"/>
                </a:solidFill>
              </a:rPr>
              <a:t>.</a:t>
            </a:r>
            <a:r>
              <a:rPr dirty="0" err="1"/>
              <a:t>append</a:t>
            </a:r>
            <a:r>
              <a:rPr dirty="0"/>
              <a:t>(</a:t>
            </a:r>
            <a:r>
              <a:rPr dirty="0">
                <a:solidFill>
                  <a:srgbClr val="032ADD"/>
                </a:solidFill>
              </a:rPr>
              <a:t>3</a:t>
            </a:r>
            <a:r>
              <a:rPr dirty="0"/>
              <a:t>)</a:t>
            </a:r>
          </a:p>
          <a:p>
            <a:pPr marL="0" marR="0" defTabSz="457200">
              <a:lnSpc>
                <a:spcPts val="4000"/>
              </a:lnSpc>
              <a:defRPr>
                <a:uFillTx/>
              </a:defRPr>
            </a:pPr>
            <a:endParaRPr dirty="0"/>
          </a:p>
          <a:p>
            <a:pPr marL="0" marR="0" defTabSz="457200">
              <a:lnSpc>
                <a:spcPts val="4000"/>
              </a:lnSpc>
              <a:defRPr>
                <a:solidFill>
                  <a:srgbClr val="888888"/>
                </a:solidFill>
                <a:uFillTx/>
              </a:defRPr>
            </a:pPr>
            <a:r>
              <a:rPr dirty="0"/>
              <a:t>[1, 2, 3, 1, 2, 3]</a:t>
            </a:r>
          </a:p>
        </p:txBody>
      </p:sp>
      <p:sp>
        <p:nvSpPr>
          <p:cNvPr id="167" name="&gt;&gt;&gt; s = ([1, 2], 3)…"/>
          <p:cNvSpPr txBox="1"/>
          <p:nvPr/>
        </p:nvSpPr>
        <p:spPr>
          <a:xfrm>
            <a:off x="2689463" y="10766025"/>
            <a:ext cx="4792979" cy="1613006"/>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t>&gt;&gt;&gt; </a:t>
            </a:r>
            <a:r>
              <a:rPr>
                <a:solidFill>
                  <a:srgbClr val="000000"/>
                </a:solidFill>
              </a:rPr>
              <a:t>s </a:t>
            </a:r>
            <a:r>
              <a:rPr>
                <a:solidFill>
                  <a:srgbClr val="323333"/>
                </a:solidFill>
              </a:rPr>
              <a:t>=</a:t>
            </a:r>
            <a:r>
              <a:rPr>
                <a:solidFill>
                  <a:srgbClr val="000000"/>
                </a:solidFill>
              </a:rPr>
              <a:t> ([</a:t>
            </a:r>
            <a:r>
              <a:rPr>
                <a:solidFill>
                  <a:srgbClr val="032ADD"/>
                </a:solidFill>
              </a:rPr>
              <a:t>1</a:t>
            </a:r>
            <a:r>
              <a:rPr>
                <a:solidFill>
                  <a:srgbClr val="000000"/>
                </a:solidFill>
              </a:rPr>
              <a:t>, </a:t>
            </a:r>
            <a:r>
              <a:rPr>
                <a:solidFill>
                  <a:srgbClr val="032ADD"/>
                </a:solidFill>
              </a:rPr>
              <a:t>2</a:t>
            </a:r>
            <a:r>
              <a:rPr>
                <a:solidFill>
                  <a:srgbClr val="000000"/>
                </a:solidFill>
              </a:rPr>
              <a:t>], </a:t>
            </a:r>
            <a:r>
              <a:rPr>
                <a:solidFill>
                  <a:srgbClr val="032ADD"/>
                </a:solidFill>
              </a:rPr>
              <a:t>3</a:t>
            </a:r>
            <a:r>
              <a:rPr>
                <a:solidFill>
                  <a:srgbClr val="000000"/>
                </a:solidFill>
              </a:rPr>
              <a:t>)</a:t>
            </a:r>
          </a:p>
          <a:p>
            <a:pPr marL="0" marR="0" defTabSz="457200">
              <a:lnSpc>
                <a:spcPts val="4000"/>
              </a:lnSpc>
              <a:defRPr>
                <a:solidFill>
                  <a:srgbClr val="C65E0A"/>
                </a:solidFill>
                <a:uFillTx/>
              </a:defRPr>
            </a:pPr>
            <a:r>
              <a:t>&gt;&gt;&gt; </a:t>
            </a:r>
            <a:r>
              <a:rPr>
                <a:solidFill>
                  <a:srgbClr val="000000"/>
                </a:solidFill>
              </a:rPr>
              <a:t>s[</a:t>
            </a:r>
            <a:r>
              <a:rPr>
                <a:solidFill>
                  <a:srgbClr val="032ADD"/>
                </a:solidFill>
              </a:rPr>
              <a:t>0</a:t>
            </a:r>
            <a:r>
              <a:rPr>
                <a:solidFill>
                  <a:srgbClr val="000000"/>
                </a:solidFill>
              </a:rPr>
              <a:t>] </a:t>
            </a:r>
            <a:r>
              <a:rPr>
                <a:solidFill>
                  <a:srgbClr val="323333"/>
                </a:solidFill>
              </a:rPr>
              <a:t>=</a:t>
            </a:r>
            <a:r>
              <a:rPr>
                <a:solidFill>
                  <a:srgbClr val="000000"/>
                </a:solidFill>
              </a:rPr>
              <a:t> </a:t>
            </a:r>
            <a:r>
              <a:rPr>
                <a:solidFill>
                  <a:srgbClr val="032ADD"/>
                </a:solidFill>
              </a:rPr>
              <a:t>4</a:t>
            </a:r>
            <a:endParaRPr>
              <a:solidFill>
                <a:srgbClr val="000000"/>
              </a:solidFill>
            </a:endParaRPr>
          </a:p>
          <a:p>
            <a:pPr marL="0" marR="0" defTabSz="457200">
              <a:lnSpc>
                <a:spcPts val="4000"/>
              </a:lnSpc>
              <a:defRPr>
                <a:solidFill>
                  <a:srgbClr val="888888"/>
                </a:solidFill>
                <a:uFillTx/>
              </a:defRPr>
            </a:pPr>
            <a:r>
              <a:t>ERROR</a:t>
            </a:r>
          </a:p>
        </p:txBody>
      </p:sp>
      <p:sp>
        <p:nvSpPr>
          <p:cNvPr id="168" name="&gt;&gt;&gt; s = ([1, 2], 3)…"/>
          <p:cNvSpPr txBox="1"/>
          <p:nvPr/>
        </p:nvSpPr>
        <p:spPr>
          <a:xfrm>
            <a:off x="12544662" y="10750844"/>
            <a:ext cx="4792979" cy="2125967"/>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rPr dirty="0"/>
              <a:t>&gt;&gt;&gt; </a:t>
            </a:r>
            <a:r>
              <a:rPr dirty="0">
                <a:solidFill>
                  <a:srgbClr val="000000"/>
                </a:solidFill>
              </a:rPr>
              <a:t>s </a:t>
            </a:r>
            <a:r>
              <a:rPr dirty="0">
                <a:solidFill>
                  <a:srgbClr val="323333"/>
                </a:solidFill>
              </a:rPr>
              <a:t>=</a:t>
            </a:r>
            <a:r>
              <a:rPr dirty="0">
                <a:solidFill>
                  <a:srgbClr val="000000"/>
                </a:solidFill>
              </a:rPr>
              <a:t> ([</a:t>
            </a:r>
            <a:r>
              <a:rPr dirty="0">
                <a:solidFill>
                  <a:srgbClr val="032ADD"/>
                </a:solidFill>
              </a:rPr>
              <a:t>1</a:t>
            </a:r>
            <a:r>
              <a:rPr dirty="0">
                <a:solidFill>
                  <a:srgbClr val="000000"/>
                </a:solidFill>
              </a:rPr>
              <a:t>, </a:t>
            </a:r>
            <a:r>
              <a:rPr dirty="0">
                <a:solidFill>
                  <a:srgbClr val="032ADD"/>
                </a:solidFill>
              </a:rPr>
              <a:t>2</a:t>
            </a:r>
            <a:r>
              <a:rPr dirty="0">
                <a:solidFill>
                  <a:srgbClr val="000000"/>
                </a:solidFill>
              </a:rPr>
              <a:t>], </a:t>
            </a:r>
            <a:r>
              <a:rPr dirty="0">
                <a:solidFill>
                  <a:srgbClr val="032ADD"/>
                </a:solidFill>
              </a:rPr>
              <a:t>3</a:t>
            </a:r>
            <a:r>
              <a:rPr dirty="0">
                <a:solidFill>
                  <a:srgbClr val="000000"/>
                </a:solidFill>
              </a:rPr>
              <a:t>)</a:t>
            </a:r>
          </a:p>
          <a:p>
            <a:pPr marL="0" marR="0" defTabSz="457200">
              <a:lnSpc>
                <a:spcPts val="4000"/>
              </a:lnSpc>
              <a:defRPr>
                <a:solidFill>
                  <a:srgbClr val="C65E0A"/>
                </a:solidFill>
                <a:uFillTx/>
              </a:defRPr>
            </a:pPr>
            <a:r>
              <a:rPr dirty="0"/>
              <a:t>&gt;&gt;&gt; </a:t>
            </a:r>
            <a:r>
              <a:rPr dirty="0">
                <a:solidFill>
                  <a:srgbClr val="000000"/>
                </a:solidFill>
              </a:rPr>
              <a:t>s[</a:t>
            </a:r>
            <a:r>
              <a:rPr dirty="0">
                <a:solidFill>
                  <a:srgbClr val="032ADD"/>
                </a:solidFill>
              </a:rPr>
              <a:t>0</a:t>
            </a:r>
            <a:r>
              <a:rPr dirty="0">
                <a:solidFill>
                  <a:srgbClr val="000000"/>
                </a:solidFill>
              </a:rPr>
              <a:t>][</a:t>
            </a:r>
            <a:r>
              <a:rPr dirty="0">
                <a:solidFill>
                  <a:srgbClr val="032ADD"/>
                </a:solidFill>
              </a:rPr>
              <a:t>0</a:t>
            </a:r>
            <a:r>
              <a:rPr dirty="0">
                <a:solidFill>
                  <a:srgbClr val="000000"/>
                </a:solidFill>
              </a:rPr>
              <a:t>] </a:t>
            </a:r>
            <a:r>
              <a:rPr dirty="0">
                <a:solidFill>
                  <a:srgbClr val="323333"/>
                </a:solidFill>
              </a:rPr>
              <a:t>=</a:t>
            </a:r>
            <a:r>
              <a:rPr dirty="0">
                <a:solidFill>
                  <a:srgbClr val="000000"/>
                </a:solidFill>
              </a:rPr>
              <a:t> </a:t>
            </a:r>
            <a:r>
              <a:rPr dirty="0">
                <a:solidFill>
                  <a:srgbClr val="032ADD"/>
                </a:solidFill>
              </a:rPr>
              <a:t>4</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s</a:t>
            </a:r>
          </a:p>
          <a:p>
            <a:pPr marL="0" marR="0" defTabSz="457200">
              <a:lnSpc>
                <a:spcPts val="4000"/>
              </a:lnSpc>
              <a:defRPr>
                <a:solidFill>
                  <a:srgbClr val="888888"/>
                </a:solidFill>
                <a:uFillTx/>
              </a:defRPr>
            </a:pPr>
            <a:r>
              <a:rPr dirty="0"/>
              <a:t>([4, 2], 3)</a:t>
            </a:r>
          </a:p>
        </p:txBody>
      </p:sp>
      <p:sp>
        <p:nvSpPr>
          <p:cNvPr id="169" name="&gt;&gt;&gt; x + x…"/>
          <p:cNvSpPr txBox="1"/>
          <p:nvPr/>
        </p:nvSpPr>
        <p:spPr>
          <a:xfrm>
            <a:off x="17078762" y="6642241"/>
            <a:ext cx="2324354" cy="2638928"/>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a:lnSpc>
                <a:spcPts val="4000"/>
              </a:lnSpc>
            </a:pPr>
            <a:endParaRPr dirty="0"/>
          </a:p>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 x</a:t>
            </a:r>
            <a:endParaRPr dirty="0">
              <a:solidFill>
                <a:srgbClr val="000000"/>
              </a:solidFill>
            </a:endParaRPr>
          </a:p>
          <a:p>
            <a:pPr>
              <a:lnSpc>
                <a:spcPts val="4000"/>
              </a:lnSpc>
            </a:pPr>
            <a:endParaRPr dirty="0">
              <a:solidFill>
                <a:srgbClr val="000000"/>
              </a:solidFill>
            </a:endParaRPr>
          </a:p>
          <a:p>
            <a:pPr>
              <a:lnSpc>
                <a:spcPts val="4000"/>
              </a:lnSpc>
            </a:pP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x </a:t>
            </a:r>
            <a:r>
              <a:rPr dirty="0">
                <a:solidFill>
                  <a:srgbClr val="323333"/>
                </a:solidFill>
              </a:rPr>
              <a:t>+ x</a:t>
            </a:r>
            <a:endParaRPr dirty="0">
              <a:solidFill>
                <a:srgbClr val="000000"/>
              </a:solidFill>
            </a:endParaRPr>
          </a:p>
        </p:txBody>
      </p:sp>
      <p:sp>
        <p:nvSpPr>
          <p:cNvPr id="170" name="Next lecture: ooze can change turtle's binding"/>
          <p:cNvSpPr/>
          <p:nvPr/>
        </p:nvSpPr>
        <p:spPr>
          <a:xfrm>
            <a:off x="5303837" y="4031555"/>
            <a:ext cx="6485732" cy="1185467"/>
          </a:xfrm>
          <a:custGeom>
            <a:avLst/>
            <a:gdLst/>
            <a:ahLst/>
            <a:cxnLst>
              <a:cxn ang="0">
                <a:pos x="wd2" y="hd2"/>
              </a:cxn>
              <a:cxn ang="5400000">
                <a:pos x="wd2" y="hd2"/>
              </a:cxn>
              <a:cxn ang="10800000">
                <a:pos x="wd2" y="hd2"/>
              </a:cxn>
              <a:cxn ang="16200000">
                <a:pos x="wd2" y="hd2"/>
              </a:cxn>
            </a:cxnLst>
            <a:rect l="0" t="0" r="r" b="b"/>
            <a:pathLst>
              <a:path w="21600" h="21600" extrusionOk="0">
                <a:moveTo>
                  <a:pt x="1426" y="0"/>
                </a:moveTo>
                <a:cubicBezTo>
                  <a:pt x="1170" y="0"/>
                  <a:pt x="944" y="656"/>
                  <a:pt x="794" y="1663"/>
                </a:cubicBezTo>
                <a:lnTo>
                  <a:pt x="0" y="3240"/>
                </a:lnTo>
                <a:lnTo>
                  <a:pt x="608" y="5836"/>
                </a:lnTo>
                <a:lnTo>
                  <a:pt x="608" y="17124"/>
                </a:lnTo>
                <a:cubicBezTo>
                  <a:pt x="608" y="19597"/>
                  <a:pt x="974" y="21600"/>
                  <a:pt x="1426" y="21600"/>
                </a:cubicBezTo>
                <a:lnTo>
                  <a:pt x="20782" y="21600"/>
                </a:lnTo>
                <a:cubicBezTo>
                  <a:pt x="21234" y="21600"/>
                  <a:pt x="21600" y="19597"/>
                  <a:pt x="21600" y="17124"/>
                </a:cubicBezTo>
                <a:lnTo>
                  <a:pt x="21600" y="4476"/>
                </a:lnTo>
                <a:cubicBezTo>
                  <a:pt x="21600" y="2003"/>
                  <a:pt x="21234" y="0"/>
                  <a:pt x="20782" y="0"/>
                </a:cubicBezTo>
                <a:lnTo>
                  <a:pt x="1426" y="0"/>
                </a:lnTo>
                <a:close/>
              </a:path>
            </a:pathLst>
          </a:custGeom>
          <a:solidFill>
            <a:srgbClr val="4874E7">
              <a:alpha val="10000"/>
            </a:srgbClr>
          </a:solidFill>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lgn="ctr">
              <a:defRPr>
                <a:solidFill>
                  <a:srgbClr val="4B4B4B"/>
                </a:solidFill>
                <a:uFill>
                  <a:solidFill>
                    <a:srgbClr val="4B4B4B"/>
                  </a:solidFill>
                </a:uFill>
              </a:defRPr>
            </a:lvl1pPr>
          </a:lstStyle>
          <a:p>
            <a:r>
              <a:t>Next lecture: ooze can change turtle's binding</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5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60">
                                            <p:bg/>
                                          </p:spTgt>
                                        </p:tgtEl>
                                        <p:attrNameLst>
                                          <p:attrName>style.visibility</p:attrName>
                                        </p:attrNameLst>
                                      </p:cBhvr>
                                      <p:to>
                                        <p:strVal val="visible"/>
                                      </p:to>
                                    </p:set>
                                  </p:childTnLst>
                                </p:cTn>
                              </p:par>
                              <p:par>
                                <p:cTn id="11" presetID="1" presetClass="entr" presetSubtype="0" fill="hold" grpId="2" nodeType="withEffect">
                                  <p:stCondLst>
                                    <p:cond delay="0"/>
                                  </p:stCondLst>
                                  <p:iterate>
                                    <p:tmAbs val="0"/>
                                  </p:iterate>
                                  <p:childTnLst>
                                    <p:set>
                                      <p:cBhvr>
                                        <p:cTn id="12" fill="hold"/>
                                        <p:tgtEl>
                                          <p:spTgt spid="160">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160">
                                            <p:txEl>
                                              <p:pRg st="1" end="1"/>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2" nodeType="clickEffect">
                                  <p:stCondLst>
                                    <p:cond delay="0"/>
                                  </p:stCondLst>
                                  <p:iterate>
                                    <p:tmAbs val="0"/>
                                  </p:iterate>
                                  <p:childTnLst>
                                    <p:set>
                                      <p:cBhvr>
                                        <p:cTn id="20" fill="hold"/>
                                        <p:tgtEl>
                                          <p:spTgt spid="160">
                                            <p:txEl>
                                              <p:pRg st="2" end="2"/>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iterate>
                                    <p:tmAbs val="0"/>
                                  </p:iterate>
                                  <p:childTnLst>
                                    <p:set>
                                      <p:cBhvr>
                                        <p:cTn id="24" fill="hold"/>
                                        <p:tgtEl>
                                          <p:spTgt spid="160">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3" nodeType="clickEffect">
                                  <p:stCondLst>
                                    <p:cond delay="0"/>
                                  </p:stCondLst>
                                  <p:iterate>
                                    <p:tmAbs val="0"/>
                                  </p:iterate>
                                  <p:childTnLst>
                                    <p:set>
                                      <p:cBhvr>
                                        <p:cTn id="28" fill="hold"/>
                                        <p:tgtEl>
                                          <p:spTgt spid="161">
                                            <p:bg/>
                                          </p:spTgt>
                                        </p:tgtEl>
                                        <p:attrNameLst>
                                          <p:attrName>style.visibility</p:attrName>
                                        </p:attrNameLst>
                                      </p:cBhvr>
                                      <p:to>
                                        <p:strVal val="visible"/>
                                      </p:to>
                                    </p:set>
                                  </p:childTnLst>
                                </p:cTn>
                              </p:par>
                              <p:par>
                                <p:cTn id="29" presetID="1" presetClass="entr" presetSubtype="0" fill="hold" grpId="3" nodeType="withEffect">
                                  <p:stCondLst>
                                    <p:cond delay="0"/>
                                  </p:stCondLst>
                                  <p:iterate>
                                    <p:tmAbs val="0"/>
                                  </p:iterate>
                                  <p:childTnLst>
                                    <p:set>
                                      <p:cBhvr>
                                        <p:cTn id="30" fill="hold"/>
                                        <p:tgtEl>
                                          <p:spTgt spid="161">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3" nodeType="clickEffect">
                                  <p:stCondLst>
                                    <p:cond delay="0"/>
                                  </p:stCondLst>
                                  <p:iterate>
                                    <p:tmAbs val="0"/>
                                  </p:iterate>
                                  <p:childTnLst>
                                    <p:set>
                                      <p:cBhvr>
                                        <p:cTn id="34" fill="hold"/>
                                        <p:tgtEl>
                                          <p:spTgt spid="161">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3" nodeType="clickEffect">
                                  <p:stCondLst>
                                    <p:cond delay="0"/>
                                  </p:stCondLst>
                                  <p:iterate>
                                    <p:tmAbs val="0"/>
                                  </p:iterate>
                                  <p:childTnLst>
                                    <p:set>
                                      <p:cBhvr>
                                        <p:cTn id="38" fill="hold"/>
                                        <p:tgtEl>
                                          <p:spTgt spid="161">
                                            <p:txEl>
                                              <p:pRg st="2" end="2"/>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3" nodeType="clickEffect">
                                  <p:stCondLst>
                                    <p:cond delay="0"/>
                                  </p:stCondLst>
                                  <p:iterate>
                                    <p:tmAbs val="0"/>
                                  </p:iterate>
                                  <p:childTnLst>
                                    <p:set>
                                      <p:cBhvr>
                                        <p:cTn id="42" fill="hold"/>
                                        <p:tgtEl>
                                          <p:spTgt spid="161">
                                            <p:txEl>
                                              <p:pRg st="3" end="3"/>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4" nodeType="clickEffect">
                                  <p:stCondLst>
                                    <p:cond delay="0"/>
                                  </p:stCondLst>
                                  <p:iterate>
                                    <p:tmAbs val="0"/>
                                  </p:iterate>
                                  <p:childTnLst>
                                    <p:set>
                                      <p:cBhvr>
                                        <p:cTn id="46" fill="hold"/>
                                        <p:tgtEl>
                                          <p:spTgt spid="170"/>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5" nodeType="clickEffect">
                                  <p:stCondLst>
                                    <p:cond delay="0"/>
                                  </p:stCondLst>
                                  <p:iterate>
                                    <p:tmAbs val="0"/>
                                  </p:iterate>
                                  <p:childTnLst>
                                    <p:set>
                                      <p:cBhvr>
                                        <p:cTn id="50" fill="hold"/>
                                        <p:tgtEl>
                                          <p:spTgt spid="15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grpId="6" nodeType="clickEffect">
                                  <p:stCondLst>
                                    <p:cond delay="0"/>
                                  </p:stCondLst>
                                  <p:iterate>
                                    <p:tmAbs val="0"/>
                                  </p:iterate>
                                  <p:childTnLst>
                                    <p:set>
                                      <p:cBhvr>
                                        <p:cTn id="54" fill="hold"/>
                                        <p:tgtEl>
                                          <p:spTgt spid="163"/>
                                        </p:tgtEl>
                                        <p:attrNameLst>
                                          <p:attrName>style.visibility</p:attrName>
                                        </p:attrNameLst>
                                      </p:cBhvr>
                                      <p:to>
                                        <p:strVal val="visible"/>
                                      </p:to>
                                    </p:set>
                                  </p:childTnLst>
                                </p:cTn>
                              </p:par>
                            </p:childTnLst>
                          </p:cTn>
                        </p:par>
                      </p:childTnLst>
                    </p:cTn>
                  </p:par>
                  <p:par>
                    <p:cTn id="55" fill="hold">
                      <p:stCondLst>
                        <p:cond delay="indefinite"/>
                      </p:stCondLst>
                      <p:childTnLst>
                        <p:par>
                          <p:cTn id="56" fill="hold">
                            <p:stCondLst>
                              <p:cond delay="0"/>
                            </p:stCondLst>
                            <p:childTnLst>
                              <p:par>
                                <p:cTn id="57" presetID="1" presetClass="entr" presetSubtype="0" fill="hold" grpId="7" nodeType="clickEffect">
                                  <p:stCondLst>
                                    <p:cond delay="0"/>
                                  </p:stCondLst>
                                  <p:iterate>
                                    <p:tmAbs val="0"/>
                                  </p:iterate>
                                  <p:childTnLst>
                                    <p:set>
                                      <p:cBhvr>
                                        <p:cTn id="58" fill="hold"/>
                                        <p:tgtEl>
                                          <p:spTgt spid="162"/>
                                        </p:tgtEl>
                                        <p:attrNameLst>
                                          <p:attrName>style.visibility</p:attrName>
                                        </p:attrNameLst>
                                      </p:cBhvr>
                                      <p:to>
                                        <p:strVal val="visible"/>
                                      </p:to>
                                    </p:set>
                                  </p:childTnLst>
                                </p:cTn>
                              </p:par>
                            </p:childTnLst>
                          </p:cTn>
                        </p:par>
                      </p:childTnLst>
                    </p:cTn>
                  </p:par>
                  <p:par>
                    <p:cTn id="59" fill="hold">
                      <p:stCondLst>
                        <p:cond delay="indefinite"/>
                      </p:stCondLst>
                      <p:childTnLst>
                        <p:par>
                          <p:cTn id="60" fill="hold">
                            <p:stCondLst>
                              <p:cond delay="0"/>
                            </p:stCondLst>
                            <p:childTnLst>
                              <p:par>
                                <p:cTn id="61" presetID="1" presetClass="entr" presetSubtype="0" fill="hold" grpId="8" nodeType="clickEffect">
                                  <p:stCondLst>
                                    <p:cond delay="0"/>
                                  </p:stCondLst>
                                  <p:iterate>
                                    <p:tmAbs val="0"/>
                                  </p:iterate>
                                  <p:childTnLst>
                                    <p:set>
                                      <p:cBhvr>
                                        <p:cTn id="62" fill="hold"/>
                                        <p:tgtEl>
                                          <p:spTgt spid="165">
                                            <p:bg/>
                                          </p:spTgt>
                                        </p:tgtEl>
                                        <p:attrNameLst>
                                          <p:attrName>style.visibility</p:attrName>
                                        </p:attrNameLst>
                                      </p:cBhvr>
                                      <p:to>
                                        <p:strVal val="visible"/>
                                      </p:to>
                                    </p:set>
                                  </p:childTnLst>
                                </p:cTn>
                              </p:par>
                              <p:par>
                                <p:cTn id="63" presetID="1" presetClass="entr" presetSubtype="0" fill="hold" grpId="8" nodeType="withEffect">
                                  <p:stCondLst>
                                    <p:cond delay="0"/>
                                  </p:stCondLst>
                                  <p:iterate>
                                    <p:tmAbs val="0"/>
                                  </p:iterate>
                                  <p:childTnLst>
                                    <p:set>
                                      <p:cBhvr>
                                        <p:cTn id="64" fill="hold"/>
                                        <p:tgtEl>
                                          <p:spTgt spid="165">
                                            <p:txEl>
                                              <p:pRg st="0" end="0"/>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8" nodeType="clickEffect">
                                  <p:stCondLst>
                                    <p:cond delay="0"/>
                                  </p:stCondLst>
                                  <p:iterate>
                                    <p:tmAbs val="0"/>
                                  </p:iterate>
                                  <p:childTnLst>
                                    <p:set>
                                      <p:cBhvr>
                                        <p:cTn id="68" fill="hold"/>
                                        <p:tgtEl>
                                          <p:spTgt spid="165">
                                            <p:txEl>
                                              <p:pRg st="1" end="1"/>
                                            </p:txEl>
                                          </p:spTgt>
                                        </p:tgtEl>
                                        <p:attrNameLst>
                                          <p:attrName>style.visibility</p:attrName>
                                        </p:attrNameLst>
                                      </p:cBhvr>
                                      <p:to>
                                        <p:strVal val="visible"/>
                                      </p:to>
                                    </p:set>
                                  </p:childTnLst>
                                </p:cTn>
                              </p:par>
                            </p:childTnLst>
                          </p:cTn>
                        </p:par>
                        <p:par>
                          <p:cTn id="69" fill="hold">
                            <p:stCondLst>
                              <p:cond delay="0"/>
                            </p:stCondLst>
                            <p:childTnLst>
                              <p:par>
                                <p:cTn id="70" presetID="1" presetClass="entr" presetSubtype="0" fill="hold" grpId="8" nodeType="afterEffect">
                                  <p:stCondLst>
                                    <p:cond delay="0"/>
                                  </p:stCondLst>
                                  <p:iterate>
                                    <p:tmAbs val="0"/>
                                  </p:iterate>
                                  <p:childTnLst>
                                    <p:set>
                                      <p:cBhvr>
                                        <p:cTn id="71" fill="hold"/>
                                        <p:tgtEl>
                                          <p:spTgt spid="165">
                                            <p:txEl>
                                              <p:pRg st="2" end="2"/>
                                            </p:txEl>
                                          </p:spTgt>
                                        </p:tgtEl>
                                        <p:attrNameLst>
                                          <p:attrName>style.visibility</p:attrName>
                                        </p:attrNameLst>
                                      </p:cBhvr>
                                      <p:to>
                                        <p:strVal val="visible"/>
                                      </p:to>
                                    </p:set>
                                  </p:childTnLst>
                                </p:cTn>
                              </p:par>
                            </p:childTnLst>
                          </p:cTn>
                        </p:par>
                      </p:childTnLst>
                    </p:cTn>
                  </p:par>
                  <p:par>
                    <p:cTn id="72" fill="hold">
                      <p:stCondLst>
                        <p:cond delay="indefinite"/>
                      </p:stCondLst>
                      <p:childTnLst>
                        <p:par>
                          <p:cTn id="73" fill="hold">
                            <p:stCondLst>
                              <p:cond delay="0"/>
                            </p:stCondLst>
                            <p:childTnLst>
                              <p:par>
                                <p:cTn id="74" presetID="1" presetClass="entr" presetSubtype="0" fill="hold" grpId="8" nodeType="clickEffect">
                                  <p:stCondLst>
                                    <p:cond delay="0"/>
                                  </p:stCondLst>
                                  <p:iterate>
                                    <p:tmAbs val="0"/>
                                  </p:iterate>
                                  <p:childTnLst>
                                    <p:set>
                                      <p:cBhvr>
                                        <p:cTn id="75" fill="hold"/>
                                        <p:tgtEl>
                                          <p:spTgt spid="165">
                                            <p:txEl>
                                              <p:pRg st="3" end="3"/>
                                            </p:txEl>
                                          </p:spTgt>
                                        </p:tgtEl>
                                        <p:attrNameLst>
                                          <p:attrName>style.visibility</p:attrName>
                                        </p:attrNameLst>
                                      </p:cBhvr>
                                      <p:to>
                                        <p:strVal val="visible"/>
                                      </p:to>
                                    </p:set>
                                  </p:childTnLst>
                                </p:cTn>
                              </p:par>
                            </p:childTnLst>
                          </p:cTn>
                        </p:par>
                      </p:childTnLst>
                    </p:cTn>
                  </p:par>
                  <p:par>
                    <p:cTn id="76" fill="hold">
                      <p:stCondLst>
                        <p:cond delay="indefinite"/>
                      </p:stCondLst>
                      <p:childTnLst>
                        <p:par>
                          <p:cTn id="77" fill="hold">
                            <p:stCondLst>
                              <p:cond delay="0"/>
                            </p:stCondLst>
                            <p:childTnLst>
                              <p:par>
                                <p:cTn id="78" presetID="1" presetClass="entr" presetSubtype="0" fill="hold" grpId="8" nodeType="clickEffect">
                                  <p:stCondLst>
                                    <p:cond delay="0"/>
                                  </p:stCondLst>
                                  <p:iterate>
                                    <p:tmAbs val="0"/>
                                  </p:iterate>
                                  <p:childTnLst>
                                    <p:set>
                                      <p:cBhvr>
                                        <p:cTn id="79" fill="hold"/>
                                        <p:tgtEl>
                                          <p:spTgt spid="165">
                                            <p:txEl>
                                              <p:pRg st="4" end="4"/>
                                            </p:txEl>
                                          </p:spTgt>
                                        </p:tgtEl>
                                        <p:attrNameLst>
                                          <p:attrName>style.visibility</p:attrName>
                                        </p:attrNameLst>
                                      </p:cBhvr>
                                      <p:to>
                                        <p:strVal val="visible"/>
                                      </p:to>
                                    </p:set>
                                  </p:childTnLst>
                                </p:cTn>
                              </p:par>
                            </p:childTnLst>
                          </p:cTn>
                        </p:par>
                        <p:par>
                          <p:cTn id="80" fill="hold">
                            <p:stCondLst>
                              <p:cond delay="0"/>
                            </p:stCondLst>
                            <p:childTnLst>
                              <p:par>
                                <p:cTn id="81" presetID="1" presetClass="entr" presetSubtype="0" fill="hold" grpId="8" nodeType="afterEffect">
                                  <p:stCondLst>
                                    <p:cond delay="0"/>
                                  </p:stCondLst>
                                  <p:iterate>
                                    <p:tmAbs val="0"/>
                                  </p:iterate>
                                  <p:childTnLst>
                                    <p:set>
                                      <p:cBhvr>
                                        <p:cTn id="82" fill="hold"/>
                                        <p:tgtEl>
                                          <p:spTgt spid="165">
                                            <p:txEl>
                                              <p:pRg st="5" end="5"/>
                                            </p:txEl>
                                          </p:spTgt>
                                        </p:tgtEl>
                                        <p:attrNameLst>
                                          <p:attrName>style.visibility</p:attrName>
                                        </p:attrNameLst>
                                      </p:cBhvr>
                                      <p:to>
                                        <p:strVal val="visible"/>
                                      </p:to>
                                    </p:set>
                                  </p:childTnLst>
                                </p:cTn>
                              </p:par>
                            </p:childTnLst>
                          </p:cTn>
                        </p:par>
                      </p:childTnLst>
                    </p:cTn>
                  </p:par>
                  <p:par>
                    <p:cTn id="83" fill="hold">
                      <p:stCondLst>
                        <p:cond delay="indefinite"/>
                      </p:stCondLst>
                      <p:childTnLst>
                        <p:par>
                          <p:cTn id="84" fill="hold">
                            <p:stCondLst>
                              <p:cond delay="0"/>
                            </p:stCondLst>
                            <p:childTnLst>
                              <p:par>
                                <p:cTn id="85" presetID="1" presetClass="entr" presetSubtype="0" fill="hold" grpId="9" nodeType="clickEffect">
                                  <p:stCondLst>
                                    <p:cond delay="0"/>
                                  </p:stCondLst>
                                  <p:iterate>
                                    <p:tmAbs val="0"/>
                                  </p:iterate>
                                  <p:childTnLst>
                                    <p:set>
                                      <p:cBhvr>
                                        <p:cTn id="86" fill="hold"/>
                                        <p:tgtEl>
                                          <p:spTgt spid="164"/>
                                        </p:tgtEl>
                                        <p:attrNameLst>
                                          <p:attrName>style.visibility</p:attrName>
                                        </p:attrNameLst>
                                      </p:cBhvr>
                                      <p:to>
                                        <p:strVal val="visible"/>
                                      </p:to>
                                    </p:set>
                                  </p:childTnLst>
                                </p:cTn>
                              </p:par>
                            </p:childTnLst>
                          </p:cTn>
                        </p:par>
                      </p:childTnLst>
                    </p:cTn>
                  </p:par>
                  <p:par>
                    <p:cTn id="87" fill="hold">
                      <p:stCondLst>
                        <p:cond delay="indefinite"/>
                      </p:stCondLst>
                      <p:childTnLst>
                        <p:par>
                          <p:cTn id="88" fill="hold">
                            <p:stCondLst>
                              <p:cond delay="0"/>
                            </p:stCondLst>
                            <p:childTnLst>
                              <p:par>
                                <p:cTn id="89" presetID="1" presetClass="entr" presetSubtype="0" fill="hold" grpId="10" nodeType="clickEffect">
                                  <p:stCondLst>
                                    <p:cond delay="0"/>
                                  </p:stCondLst>
                                  <p:iterate>
                                    <p:tmAbs val="0"/>
                                  </p:iterate>
                                  <p:childTnLst>
                                    <p:set>
                                      <p:cBhvr>
                                        <p:cTn id="90" fill="hold"/>
                                        <p:tgtEl>
                                          <p:spTgt spid="169"/>
                                        </p:tgtEl>
                                        <p:attrNameLst>
                                          <p:attrName>style.visibility</p:attrName>
                                        </p:attrNameLst>
                                      </p:cBhvr>
                                      <p:to>
                                        <p:strVal val="visible"/>
                                      </p:to>
                                    </p:set>
                                  </p:childTnLst>
                                </p:cTn>
                              </p:par>
                            </p:childTnLst>
                          </p:cTn>
                        </p:par>
                      </p:childTnLst>
                    </p:cTn>
                  </p:par>
                  <p:par>
                    <p:cTn id="91" fill="hold">
                      <p:stCondLst>
                        <p:cond delay="indefinite"/>
                      </p:stCondLst>
                      <p:childTnLst>
                        <p:par>
                          <p:cTn id="92" fill="hold">
                            <p:stCondLst>
                              <p:cond delay="0"/>
                            </p:stCondLst>
                            <p:childTnLst>
                              <p:par>
                                <p:cTn id="93" presetID="1" presetClass="entr" presetSubtype="0" fill="hold" grpId="11" nodeType="clickEffect">
                                  <p:stCondLst>
                                    <p:cond delay="0"/>
                                  </p:stCondLst>
                                  <p:iterate>
                                    <p:tmAbs val="0"/>
                                  </p:iterate>
                                  <p:childTnLst>
                                    <p:set>
                                      <p:cBhvr>
                                        <p:cTn id="94" fill="hold"/>
                                        <p:tgtEl>
                                          <p:spTgt spid="166">
                                            <p:bg/>
                                          </p:spTgt>
                                        </p:tgtEl>
                                        <p:attrNameLst>
                                          <p:attrName>style.visibility</p:attrName>
                                        </p:attrNameLst>
                                      </p:cBhvr>
                                      <p:to>
                                        <p:strVal val="visible"/>
                                      </p:to>
                                    </p:set>
                                  </p:childTnLst>
                                </p:cTn>
                              </p:par>
                              <p:par>
                                <p:cTn id="95" presetID="1" presetClass="entr" presetSubtype="0" fill="hold" grpId="11" nodeType="withEffect">
                                  <p:stCondLst>
                                    <p:cond delay="0"/>
                                  </p:stCondLst>
                                  <p:iterate>
                                    <p:tmAbs val="0"/>
                                  </p:iterate>
                                  <p:childTnLst>
                                    <p:set>
                                      <p:cBhvr>
                                        <p:cTn id="96" fill="hold"/>
                                        <p:tgtEl>
                                          <p:spTgt spid="166">
                                            <p:txEl>
                                              <p:pRg st="0" end="0"/>
                                            </p:txEl>
                                          </p:spTgt>
                                        </p:tgtEl>
                                        <p:attrNameLst>
                                          <p:attrName>style.visibility</p:attrName>
                                        </p:attrNameLst>
                                      </p:cBhvr>
                                      <p:to>
                                        <p:strVal val="visible"/>
                                      </p:to>
                                    </p:set>
                                  </p:childTnLst>
                                </p:cTn>
                              </p:par>
                            </p:childTnLst>
                          </p:cTn>
                        </p:par>
                      </p:childTnLst>
                    </p:cTn>
                  </p:par>
                  <p:par>
                    <p:cTn id="97" fill="hold">
                      <p:stCondLst>
                        <p:cond delay="indefinite"/>
                      </p:stCondLst>
                      <p:childTnLst>
                        <p:par>
                          <p:cTn id="98" fill="hold">
                            <p:stCondLst>
                              <p:cond delay="0"/>
                            </p:stCondLst>
                            <p:childTnLst>
                              <p:par>
                                <p:cTn id="99" presetID="1" presetClass="entr" presetSubtype="0" fill="hold" grpId="11" nodeType="clickEffect">
                                  <p:stCondLst>
                                    <p:cond delay="0"/>
                                  </p:stCondLst>
                                  <p:iterate>
                                    <p:tmAbs val="0"/>
                                  </p:iterate>
                                  <p:childTnLst>
                                    <p:set>
                                      <p:cBhvr>
                                        <p:cTn id="100" fill="hold"/>
                                        <p:tgtEl>
                                          <p:spTgt spid="166">
                                            <p:txEl>
                                              <p:pRg st="1" end="1"/>
                                            </p:txEl>
                                          </p:spTgt>
                                        </p:tgtEl>
                                        <p:attrNameLst>
                                          <p:attrName>style.visibility</p:attrName>
                                        </p:attrNameLst>
                                      </p:cBhvr>
                                      <p:to>
                                        <p:strVal val="visible"/>
                                      </p:to>
                                    </p:set>
                                  </p:childTnLst>
                                </p:cTn>
                              </p:par>
                            </p:childTnLst>
                          </p:cTn>
                        </p:par>
                        <p:par>
                          <p:cTn id="101" fill="hold">
                            <p:stCondLst>
                              <p:cond delay="0"/>
                            </p:stCondLst>
                            <p:childTnLst>
                              <p:par>
                                <p:cTn id="102" presetID="1" presetClass="entr" presetSubtype="0" fill="hold" grpId="11" nodeType="afterEffect">
                                  <p:stCondLst>
                                    <p:cond delay="0"/>
                                  </p:stCondLst>
                                  <p:iterate>
                                    <p:tmAbs val="0"/>
                                  </p:iterate>
                                  <p:childTnLst>
                                    <p:set>
                                      <p:cBhvr>
                                        <p:cTn id="103" fill="hold"/>
                                        <p:tgtEl>
                                          <p:spTgt spid="166">
                                            <p:txEl>
                                              <p:pRg st="2" end="2"/>
                                            </p:txEl>
                                          </p:spTgt>
                                        </p:tgtEl>
                                        <p:attrNameLst>
                                          <p:attrName>style.visibility</p:attrName>
                                        </p:attrNameLst>
                                      </p:cBhvr>
                                      <p:to>
                                        <p:strVal val="visible"/>
                                      </p:to>
                                    </p:set>
                                  </p:childTnLst>
                                </p:cTn>
                              </p:par>
                            </p:childTnLst>
                          </p:cTn>
                        </p:par>
                      </p:childTnLst>
                    </p:cTn>
                  </p:par>
                  <p:par>
                    <p:cTn id="104" fill="hold">
                      <p:stCondLst>
                        <p:cond delay="indefinite"/>
                      </p:stCondLst>
                      <p:childTnLst>
                        <p:par>
                          <p:cTn id="105" fill="hold">
                            <p:stCondLst>
                              <p:cond delay="0"/>
                            </p:stCondLst>
                            <p:childTnLst>
                              <p:par>
                                <p:cTn id="106" presetID="1" presetClass="entr" presetSubtype="0" fill="hold" grpId="11" nodeType="clickEffect">
                                  <p:stCondLst>
                                    <p:cond delay="0"/>
                                  </p:stCondLst>
                                  <p:iterate>
                                    <p:tmAbs val="0"/>
                                  </p:iterate>
                                  <p:childTnLst>
                                    <p:set>
                                      <p:cBhvr>
                                        <p:cTn id="107" fill="hold"/>
                                        <p:tgtEl>
                                          <p:spTgt spid="166">
                                            <p:txEl>
                                              <p:pRg st="3" end="3"/>
                                            </p:txEl>
                                          </p:spTgt>
                                        </p:tgtEl>
                                        <p:attrNameLst>
                                          <p:attrName>style.visibility</p:attrName>
                                        </p:attrNameLst>
                                      </p:cBhvr>
                                      <p:to>
                                        <p:strVal val="visible"/>
                                      </p:to>
                                    </p:set>
                                  </p:childTnLst>
                                </p:cTn>
                              </p:par>
                            </p:childTnLst>
                          </p:cTn>
                        </p:par>
                      </p:childTnLst>
                    </p:cTn>
                  </p:par>
                  <p:par>
                    <p:cTn id="108" fill="hold">
                      <p:stCondLst>
                        <p:cond delay="indefinite"/>
                      </p:stCondLst>
                      <p:childTnLst>
                        <p:par>
                          <p:cTn id="109" fill="hold">
                            <p:stCondLst>
                              <p:cond delay="0"/>
                            </p:stCondLst>
                            <p:childTnLst>
                              <p:par>
                                <p:cTn id="110" presetID="1" presetClass="entr" presetSubtype="0" fill="hold" grpId="11" nodeType="clickEffect">
                                  <p:stCondLst>
                                    <p:cond delay="0"/>
                                  </p:stCondLst>
                                  <p:iterate>
                                    <p:tmAbs val="0"/>
                                  </p:iterate>
                                  <p:childTnLst>
                                    <p:set>
                                      <p:cBhvr>
                                        <p:cTn id="111" fill="hold"/>
                                        <p:tgtEl>
                                          <p:spTgt spid="166">
                                            <p:txEl>
                                              <p:pRg st="4" end="4"/>
                                            </p:txEl>
                                          </p:spTgt>
                                        </p:tgtEl>
                                        <p:attrNameLst>
                                          <p:attrName>style.visibility</p:attrName>
                                        </p:attrNameLst>
                                      </p:cBhvr>
                                      <p:to>
                                        <p:strVal val="visible"/>
                                      </p:to>
                                    </p:set>
                                  </p:childTnLst>
                                </p:cTn>
                              </p:par>
                            </p:childTnLst>
                          </p:cTn>
                        </p:par>
                        <p:par>
                          <p:cTn id="112" fill="hold">
                            <p:stCondLst>
                              <p:cond delay="0"/>
                            </p:stCondLst>
                            <p:childTnLst>
                              <p:par>
                                <p:cTn id="113" presetID="1" presetClass="entr" presetSubtype="0" fill="hold" grpId="11" nodeType="afterEffect">
                                  <p:stCondLst>
                                    <p:cond delay="0"/>
                                  </p:stCondLst>
                                  <p:iterate>
                                    <p:tmAbs val="0"/>
                                  </p:iterate>
                                  <p:childTnLst>
                                    <p:set>
                                      <p:cBhvr>
                                        <p:cTn id="114" fill="hold"/>
                                        <p:tgtEl>
                                          <p:spTgt spid="166">
                                            <p:txEl>
                                              <p:pRg st="5" end="5"/>
                                            </p:txEl>
                                          </p:spTgt>
                                        </p:tgtEl>
                                        <p:attrNameLst>
                                          <p:attrName>style.visibility</p:attrName>
                                        </p:attrNameLst>
                                      </p:cBhvr>
                                      <p:to>
                                        <p:strVal val="visible"/>
                                      </p:to>
                                    </p:set>
                                  </p:childTnLst>
                                </p:cTn>
                              </p:par>
                            </p:childTnLst>
                          </p:cTn>
                        </p:par>
                      </p:childTnLst>
                    </p:cTn>
                  </p:par>
                  <p:par>
                    <p:cTn id="115" fill="hold">
                      <p:stCondLst>
                        <p:cond delay="indefinite"/>
                      </p:stCondLst>
                      <p:childTnLst>
                        <p:par>
                          <p:cTn id="116" fill="hold">
                            <p:stCondLst>
                              <p:cond delay="0"/>
                            </p:stCondLst>
                            <p:childTnLst>
                              <p:par>
                                <p:cTn id="117" presetID="1" presetClass="entr" presetSubtype="0" fill="hold" grpId="12" nodeType="clickEffect">
                                  <p:stCondLst>
                                    <p:cond delay="0"/>
                                  </p:stCondLst>
                                  <p:iterate>
                                    <p:tmAbs val="0"/>
                                  </p:iterate>
                                  <p:childTnLst>
                                    <p:set>
                                      <p:cBhvr>
                                        <p:cTn id="118" fill="hold"/>
                                        <p:tgtEl>
                                          <p:spTgt spid="159"/>
                                        </p:tgtEl>
                                        <p:attrNameLst>
                                          <p:attrName>style.visibility</p:attrName>
                                        </p:attrNameLst>
                                      </p:cBhvr>
                                      <p:to>
                                        <p:strVal val="visible"/>
                                      </p:to>
                                    </p:set>
                                  </p:childTnLst>
                                </p:cTn>
                              </p:par>
                            </p:childTnLst>
                          </p:cTn>
                        </p:par>
                      </p:childTnLst>
                    </p:cTn>
                  </p:par>
                  <p:par>
                    <p:cTn id="119" fill="hold">
                      <p:stCondLst>
                        <p:cond delay="indefinite"/>
                      </p:stCondLst>
                      <p:childTnLst>
                        <p:par>
                          <p:cTn id="120" fill="hold">
                            <p:stCondLst>
                              <p:cond delay="0"/>
                            </p:stCondLst>
                            <p:childTnLst>
                              <p:par>
                                <p:cTn id="121" presetID="1" presetClass="entr" presetSubtype="0" fill="hold" grpId="13" nodeType="clickEffect">
                                  <p:stCondLst>
                                    <p:cond delay="0"/>
                                  </p:stCondLst>
                                  <p:iterate>
                                    <p:tmAbs val="0"/>
                                  </p:iterate>
                                  <p:childTnLst>
                                    <p:set>
                                      <p:cBhvr>
                                        <p:cTn id="122" fill="hold"/>
                                        <p:tgtEl>
                                          <p:spTgt spid="167">
                                            <p:bg/>
                                          </p:spTgt>
                                        </p:tgtEl>
                                        <p:attrNameLst>
                                          <p:attrName>style.visibility</p:attrName>
                                        </p:attrNameLst>
                                      </p:cBhvr>
                                      <p:to>
                                        <p:strVal val="visible"/>
                                      </p:to>
                                    </p:set>
                                  </p:childTnLst>
                                </p:cTn>
                              </p:par>
                              <p:par>
                                <p:cTn id="123" presetID="1" presetClass="entr" presetSubtype="0" fill="hold" grpId="13" nodeType="withEffect">
                                  <p:stCondLst>
                                    <p:cond delay="0"/>
                                  </p:stCondLst>
                                  <p:iterate>
                                    <p:tmAbs val="0"/>
                                  </p:iterate>
                                  <p:childTnLst>
                                    <p:set>
                                      <p:cBhvr>
                                        <p:cTn id="124" fill="hold"/>
                                        <p:tgtEl>
                                          <p:spTgt spid="167">
                                            <p:txEl>
                                              <p:pRg st="0" end="0"/>
                                            </p:txEl>
                                          </p:spTgt>
                                        </p:tgtEl>
                                        <p:attrNameLst>
                                          <p:attrName>style.visibility</p:attrName>
                                        </p:attrNameLst>
                                      </p:cBhvr>
                                      <p:to>
                                        <p:strVal val="visible"/>
                                      </p:to>
                                    </p:set>
                                  </p:childTnLst>
                                </p:cTn>
                              </p:par>
                            </p:childTnLst>
                          </p:cTn>
                        </p:par>
                      </p:childTnLst>
                    </p:cTn>
                  </p:par>
                  <p:par>
                    <p:cTn id="125" fill="hold">
                      <p:stCondLst>
                        <p:cond delay="indefinite"/>
                      </p:stCondLst>
                      <p:childTnLst>
                        <p:par>
                          <p:cTn id="126" fill="hold">
                            <p:stCondLst>
                              <p:cond delay="0"/>
                            </p:stCondLst>
                            <p:childTnLst>
                              <p:par>
                                <p:cTn id="127" presetID="1" presetClass="entr" presetSubtype="0" fill="hold" grpId="13" nodeType="clickEffect">
                                  <p:stCondLst>
                                    <p:cond delay="0"/>
                                  </p:stCondLst>
                                  <p:iterate>
                                    <p:tmAbs val="0"/>
                                  </p:iterate>
                                  <p:childTnLst>
                                    <p:set>
                                      <p:cBhvr>
                                        <p:cTn id="128" fill="hold"/>
                                        <p:tgtEl>
                                          <p:spTgt spid="167">
                                            <p:txEl>
                                              <p:pRg st="1" end="1"/>
                                            </p:txEl>
                                          </p:spTgt>
                                        </p:tgtEl>
                                        <p:attrNameLst>
                                          <p:attrName>style.visibility</p:attrName>
                                        </p:attrNameLst>
                                      </p:cBhvr>
                                      <p:to>
                                        <p:strVal val="visible"/>
                                      </p:to>
                                    </p:set>
                                  </p:childTnLst>
                                </p:cTn>
                              </p:par>
                            </p:childTnLst>
                          </p:cTn>
                        </p:par>
                      </p:childTnLst>
                    </p:cTn>
                  </p:par>
                  <p:par>
                    <p:cTn id="129" fill="hold">
                      <p:stCondLst>
                        <p:cond delay="indefinite"/>
                      </p:stCondLst>
                      <p:childTnLst>
                        <p:par>
                          <p:cTn id="130" fill="hold">
                            <p:stCondLst>
                              <p:cond delay="0"/>
                            </p:stCondLst>
                            <p:childTnLst>
                              <p:par>
                                <p:cTn id="131" presetID="1" presetClass="entr" presetSubtype="0" fill="hold" grpId="13" nodeType="clickEffect">
                                  <p:stCondLst>
                                    <p:cond delay="0"/>
                                  </p:stCondLst>
                                  <p:iterate>
                                    <p:tmAbs val="0"/>
                                  </p:iterate>
                                  <p:childTnLst>
                                    <p:set>
                                      <p:cBhvr>
                                        <p:cTn id="132" fill="hold"/>
                                        <p:tgtEl>
                                          <p:spTgt spid="167">
                                            <p:txEl>
                                              <p:pRg st="2" end="2"/>
                                            </p:txEl>
                                          </p:spTgt>
                                        </p:tgtEl>
                                        <p:attrNameLst>
                                          <p:attrName>style.visibility</p:attrName>
                                        </p:attrNameLst>
                                      </p:cBhvr>
                                      <p:to>
                                        <p:strVal val="visible"/>
                                      </p:to>
                                    </p:set>
                                  </p:childTnLst>
                                </p:cTn>
                              </p:par>
                            </p:childTnLst>
                          </p:cTn>
                        </p:par>
                      </p:childTnLst>
                    </p:cTn>
                  </p:par>
                  <p:par>
                    <p:cTn id="133" fill="hold">
                      <p:stCondLst>
                        <p:cond delay="indefinite"/>
                      </p:stCondLst>
                      <p:childTnLst>
                        <p:par>
                          <p:cTn id="134" fill="hold">
                            <p:stCondLst>
                              <p:cond delay="0"/>
                            </p:stCondLst>
                            <p:childTnLst>
                              <p:par>
                                <p:cTn id="135" presetID="1" presetClass="entr" presetSubtype="0" fill="hold" grpId="14" nodeType="clickEffect">
                                  <p:stCondLst>
                                    <p:cond delay="0"/>
                                  </p:stCondLst>
                                  <p:iterate>
                                    <p:tmAbs val="0"/>
                                  </p:iterate>
                                  <p:childTnLst>
                                    <p:set>
                                      <p:cBhvr>
                                        <p:cTn id="136" fill="hold"/>
                                        <p:tgtEl>
                                          <p:spTgt spid="168">
                                            <p:bg/>
                                          </p:spTgt>
                                        </p:tgtEl>
                                        <p:attrNameLst>
                                          <p:attrName>style.visibility</p:attrName>
                                        </p:attrNameLst>
                                      </p:cBhvr>
                                      <p:to>
                                        <p:strVal val="visible"/>
                                      </p:to>
                                    </p:set>
                                  </p:childTnLst>
                                </p:cTn>
                              </p:par>
                              <p:par>
                                <p:cTn id="137" presetID="1" presetClass="entr" presetSubtype="0" fill="hold" grpId="14" nodeType="withEffect">
                                  <p:stCondLst>
                                    <p:cond delay="0"/>
                                  </p:stCondLst>
                                  <p:iterate>
                                    <p:tmAbs val="0"/>
                                  </p:iterate>
                                  <p:childTnLst>
                                    <p:set>
                                      <p:cBhvr>
                                        <p:cTn id="138" fill="hold"/>
                                        <p:tgtEl>
                                          <p:spTgt spid="168">
                                            <p:txEl>
                                              <p:pRg st="0" end="0"/>
                                            </p:txEl>
                                          </p:spTgt>
                                        </p:tgtEl>
                                        <p:attrNameLst>
                                          <p:attrName>style.visibility</p:attrName>
                                        </p:attrNameLst>
                                      </p:cBhvr>
                                      <p:to>
                                        <p:strVal val="visible"/>
                                      </p:to>
                                    </p:set>
                                  </p:childTnLst>
                                </p:cTn>
                              </p:par>
                            </p:childTnLst>
                          </p:cTn>
                        </p:par>
                      </p:childTnLst>
                    </p:cTn>
                  </p:par>
                  <p:par>
                    <p:cTn id="139" fill="hold">
                      <p:stCondLst>
                        <p:cond delay="indefinite"/>
                      </p:stCondLst>
                      <p:childTnLst>
                        <p:par>
                          <p:cTn id="140" fill="hold">
                            <p:stCondLst>
                              <p:cond delay="0"/>
                            </p:stCondLst>
                            <p:childTnLst>
                              <p:par>
                                <p:cTn id="141" presetID="1" presetClass="entr" presetSubtype="0" fill="hold" grpId="14" nodeType="clickEffect">
                                  <p:stCondLst>
                                    <p:cond delay="0"/>
                                  </p:stCondLst>
                                  <p:iterate>
                                    <p:tmAbs val="0"/>
                                  </p:iterate>
                                  <p:childTnLst>
                                    <p:set>
                                      <p:cBhvr>
                                        <p:cTn id="142" fill="hold"/>
                                        <p:tgtEl>
                                          <p:spTgt spid="168">
                                            <p:txEl>
                                              <p:pRg st="1" end="1"/>
                                            </p:txEl>
                                          </p:spTgt>
                                        </p:tgtEl>
                                        <p:attrNameLst>
                                          <p:attrName>style.visibility</p:attrName>
                                        </p:attrNameLst>
                                      </p:cBhvr>
                                      <p:to>
                                        <p:strVal val="visible"/>
                                      </p:to>
                                    </p:set>
                                  </p:childTnLst>
                                </p:cTn>
                              </p:par>
                            </p:childTnLst>
                          </p:cTn>
                        </p:par>
                      </p:childTnLst>
                    </p:cTn>
                  </p:par>
                  <p:par>
                    <p:cTn id="143" fill="hold">
                      <p:stCondLst>
                        <p:cond delay="indefinite"/>
                      </p:stCondLst>
                      <p:childTnLst>
                        <p:par>
                          <p:cTn id="144" fill="hold">
                            <p:stCondLst>
                              <p:cond delay="0"/>
                            </p:stCondLst>
                            <p:childTnLst>
                              <p:par>
                                <p:cTn id="145" presetID="1" presetClass="entr" presetSubtype="0" fill="hold" grpId="14" nodeType="clickEffect">
                                  <p:stCondLst>
                                    <p:cond delay="0"/>
                                  </p:stCondLst>
                                  <p:iterate>
                                    <p:tmAbs val="0"/>
                                  </p:iterate>
                                  <p:childTnLst>
                                    <p:set>
                                      <p:cBhvr>
                                        <p:cTn id="146" fill="hold"/>
                                        <p:tgtEl>
                                          <p:spTgt spid="168">
                                            <p:txEl>
                                              <p:pRg st="2" end="2"/>
                                            </p:txEl>
                                          </p:spTgt>
                                        </p:tgtEl>
                                        <p:attrNameLst>
                                          <p:attrName>style.visibility</p:attrName>
                                        </p:attrNameLst>
                                      </p:cBhvr>
                                      <p:to>
                                        <p:strVal val="visible"/>
                                      </p:to>
                                    </p:set>
                                  </p:childTnLst>
                                </p:cTn>
                              </p:par>
                            </p:childTnLst>
                          </p:cTn>
                        </p:par>
                      </p:childTnLst>
                    </p:cTn>
                  </p:par>
                  <p:par>
                    <p:cTn id="147" fill="hold">
                      <p:stCondLst>
                        <p:cond delay="indefinite"/>
                      </p:stCondLst>
                      <p:childTnLst>
                        <p:par>
                          <p:cTn id="148" fill="hold">
                            <p:stCondLst>
                              <p:cond delay="0"/>
                            </p:stCondLst>
                            <p:childTnLst>
                              <p:par>
                                <p:cTn id="149" presetID="1" presetClass="entr" presetSubtype="0" fill="hold" grpId="14" nodeType="clickEffect">
                                  <p:stCondLst>
                                    <p:cond delay="0"/>
                                  </p:stCondLst>
                                  <p:iterate>
                                    <p:tmAbs val="0"/>
                                  </p:iterate>
                                  <p:childTnLst>
                                    <p:set>
                                      <p:cBhvr>
                                        <p:cTn id="150" fill="hold"/>
                                        <p:tgtEl>
                                          <p:spTgt spid="168">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1" animBg="1" advAuto="0"/>
      <p:bldP spid="158" grpId="5" animBg="1" advAuto="0"/>
      <p:bldP spid="159" grpId="12" animBg="1" advAuto="0"/>
      <p:bldP spid="160" grpId="2" build="p" bldLvl="5" animBg="1" advAuto="0"/>
      <p:bldP spid="161" grpId="3" build="p" bldLvl="5" animBg="1" advAuto="0"/>
      <p:bldP spid="162" grpId="7" animBg="1" advAuto="0"/>
      <p:bldP spid="163" grpId="6" animBg="1" advAuto="0"/>
      <p:bldP spid="164" grpId="9" animBg="1" advAuto="0"/>
      <p:bldP spid="165" grpId="8" build="p" bldLvl="5" animBg="1" advAuto="0"/>
      <p:bldP spid="166" grpId="11" build="p" bldLvl="5" animBg="1" advAuto="0"/>
      <p:bldP spid="167" grpId="13" build="p" bldLvl="5" animBg="1" advAuto="0"/>
      <p:bldP spid="168" grpId="14" build="p" bldLvl="5" animBg="1" advAuto="0"/>
      <p:bldP spid="169" grpId="10" animBg="1" advAuto="0"/>
      <p:bldP spid="170" grpId="4"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2" name="Mutation"/>
          <p:cNvSpPr txBox="1">
            <a:spLocks noGrp="1"/>
          </p:cNvSpPr>
          <p:nvPr>
            <p:ph type="title"/>
          </p:nvPr>
        </p:nvSpPr>
        <p:spPr>
          <a:prstGeom prst="rect">
            <a:avLst/>
          </a:prstGeom>
        </p:spPr>
        <p:txBody>
          <a:bodyPr/>
          <a:lstStyle/>
          <a:p>
            <a:r>
              <a:t>Mutation</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75"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76" name="Sameness and Change"/>
          <p:cNvSpPr txBox="1">
            <a:spLocks noGrp="1"/>
          </p:cNvSpPr>
          <p:nvPr>
            <p:ph type="title"/>
          </p:nvPr>
        </p:nvSpPr>
        <p:spPr>
          <a:prstGeom prst="rect">
            <a:avLst/>
          </a:prstGeom>
        </p:spPr>
        <p:txBody>
          <a:bodyPr/>
          <a:lstStyle/>
          <a:p>
            <a:r>
              <a:t>Sameness and Change</a:t>
            </a:r>
          </a:p>
        </p:txBody>
      </p:sp>
      <p:sp>
        <p:nvSpPr>
          <p:cNvPr id="177" name="As long as we never modify objects, a compound object is just the totality of its pieces…"/>
          <p:cNvSpPr txBox="1">
            <a:spLocks noGrp="1"/>
          </p:cNvSpPr>
          <p:nvPr>
            <p:ph type="body" sz="half" idx="1"/>
          </p:nvPr>
        </p:nvSpPr>
        <p:spPr>
          <a:xfrm>
            <a:off x="1219200" y="2273300"/>
            <a:ext cx="21958300" cy="5410201"/>
          </a:xfrm>
          <a:prstGeom prst="rect">
            <a:avLst/>
          </a:prstGeom>
        </p:spPr>
        <p:txBody>
          <a:bodyPr/>
          <a:lstStyle/>
          <a:p>
            <a:pPr lvl="1">
              <a:lnSpc>
                <a:spcPts val="4000"/>
              </a:lnSpc>
              <a:spcBef>
                <a:spcPts val="2800"/>
              </a:spcBef>
              <a:defRPr sz="3000">
                <a:solidFill>
                  <a:srgbClr val="222222"/>
                </a:solidFill>
              </a:defRPr>
            </a:pPr>
            <a:r>
              <a:t>As long as we never modify objects, a compound object is just the totality of its pieces</a:t>
            </a:r>
          </a:p>
          <a:p>
            <a:pPr lvl="1">
              <a:lnSpc>
                <a:spcPts val="4000"/>
              </a:lnSpc>
              <a:spcBef>
                <a:spcPts val="2800"/>
              </a:spcBef>
              <a:defRPr sz="3000">
                <a:solidFill>
                  <a:srgbClr val="222222"/>
                </a:solidFill>
              </a:defRPr>
            </a:pPr>
            <a:r>
              <a:t>A rational number is just its numerator and denominator</a:t>
            </a:r>
          </a:p>
          <a:p>
            <a:pPr lvl="1">
              <a:lnSpc>
                <a:spcPts val="4000"/>
              </a:lnSpc>
              <a:spcBef>
                <a:spcPts val="2800"/>
              </a:spcBef>
              <a:defRPr sz="3000">
                <a:solidFill>
                  <a:srgbClr val="222222"/>
                </a:solidFill>
              </a:defRPr>
            </a:pPr>
            <a:r>
              <a:t>This view is no longer valid in the presence of change</a:t>
            </a:r>
          </a:p>
          <a:p>
            <a:pPr lvl="1">
              <a:lnSpc>
                <a:spcPts val="4000"/>
              </a:lnSpc>
              <a:spcBef>
                <a:spcPts val="2800"/>
              </a:spcBef>
              <a:defRPr sz="3000">
                <a:solidFill>
                  <a:srgbClr val="222222"/>
                </a:solidFill>
              </a:defRPr>
            </a:pPr>
            <a:r>
              <a:t>A compound data object has an "identity" in addition to the pieces of which it is composed</a:t>
            </a:r>
          </a:p>
          <a:p>
            <a:pPr lvl="1">
              <a:lnSpc>
                <a:spcPts val="4000"/>
              </a:lnSpc>
              <a:spcBef>
                <a:spcPts val="2800"/>
              </a:spcBef>
              <a:defRPr sz="3000">
                <a:solidFill>
                  <a:srgbClr val="222222"/>
                </a:solidFill>
              </a:defRPr>
            </a:pPr>
            <a:r>
              <a:t>A list is still "the same" list even if we change its contents</a:t>
            </a:r>
          </a:p>
          <a:p>
            <a:pPr lvl="1">
              <a:lnSpc>
                <a:spcPts val="4000"/>
              </a:lnSpc>
              <a:spcBef>
                <a:spcPts val="2800"/>
              </a:spcBef>
              <a:defRPr sz="3000">
                <a:solidFill>
                  <a:srgbClr val="222222"/>
                </a:solidFill>
              </a:defRPr>
            </a:pPr>
            <a:r>
              <a:t>Conversely, we could have two lists that happen to have the same contents, but are different</a:t>
            </a:r>
          </a:p>
        </p:txBody>
      </p:sp>
      <p:sp>
        <p:nvSpPr>
          <p:cNvPr id="178"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17</a:t>
            </a:fld>
            <a:endParaRPr/>
          </a:p>
        </p:txBody>
      </p:sp>
      <p:sp>
        <p:nvSpPr>
          <p:cNvPr id="179" name="&gt;&gt;&gt; a = [10]…"/>
          <p:cNvSpPr txBox="1"/>
          <p:nvPr/>
        </p:nvSpPr>
        <p:spPr>
          <a:xfrm>
            <a:off x="14754463" y="7363178"/>
            <a:ext cx="4052391" cy="5716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rPr dirty="0"/>
              <a:t>&gt;&gt;&gt; </a:t>
            </a:r>
            <a:r>
              <a:rPr dirty="0">
                <a:solidFill>
                  <a:srgbClr val="000000"/>
                </a:solidFill>
              </a:rPr>
              <a:t>a </a:t>
            </a:r>
            <a:r>
              <a:rPr dirty="0">
                <a:solidFill>
                  <a:srgbClr val="323333"/>
                </a:solidFill>
              </a:rPr>
              <a:t>=</a:t>
            </a:r>
            <a:r>
              <a:rPr dirty="0">
                <a:solidFill>
                  <a:srgbClr val="000000"/>
                </a:solidFill>
              </a:rPr>
              <a:t> [</a:t>
            </a:r>
            <a:r>
              <a:rPr dirty="0">
                <a:solidFill>
                  <a:srgbClr val="032ADD"/>
                </a:solidFill>
              </a:rPr>
              <a:t>10</a:t>
            </a:r>
            <a:r>
              <a:rPr dirty="0">
                <a:solidFill>
                  <a:srgbClr val="000000"/>
                </a:solidFill>
              </a:rPr>
              <a:t>]</a:t>
            </a:r>
          </a:p>
          <a:p>
            <a:pPr marL="0" marR="0" defTabSz="457200">
              <a:lnSpc>
                <a:spcPts val="4000"/>
              </a:lnSpc>
              <a:defRPr>
                <a:solidFill>
                  <a:srgbClr val="C65E0A"/>
                </a:solidFill>
                <a:uFillTx/>
              </a:defRPr>
            </a:pPr>
            <a:r>
              <a:rPr dirty="0"/>
              <a:t>&gt;&gt;&gt; </a:t>
            </a:r>
            <a:r>
              <a:rPr dirty="0">
                <a:solidFill>
                  <a:srgbClr val="000000"/>
                </a:solidFill>
              </a:rPr>
              <a:t>b </a:t>
            </a:r>
            <a:r>
              <a:rPr dirty="0">
                <a:solidFill>
                  <a:srgbClr val="323333"/>
                </a:solidFill>
              </a:rPr>
              <a:t>=</a:t>
            </a:r>
            <a:r>
              <a:rPr dirty="0">
                <a:solidFill>
                  <a:srgbClr val="000000"/>
                </a:solidFill>
              </a:rPr>
              <a:t> [</a:t>
            </a:r>
            <a:r>
              <a:rPr dirty="0">
                <a:solidFill>
                  <a:srgbClr val="032ADD"/>
                </a:solidFill>
              </a:rPr>
              <a:t>10</a:t>
            </a:r>
            <a:r>
              <a:rPr dirty="0">
                <a:solidFill>
                  <a:srgbClr val="000000"/>
                </a:solidFill>
              </a:rPr>
              <a:t>]</a:t>
            </a:r>
          </a:p>
          <a:p>
            <a:pPr marL="0" marR="0" defTabSz="457200">
              <a:lnSpc>
                <a:spcPts val="4000"/>
              </a:lnSpc>
              <a:defRPr>
                <a:solidFill>
                  <a:srgbClr val="C65E0A"/>
                </a:solidFill>
                <a:uFillTx/>
              </a:defRPr>
            </a:pPr>
            <a:r>
              <a:rPr dirty="0"/>
              <a:t>&gt;&gt;&gt; </a:t>
            </a:r>
            <a:r>
              <a:rPr dirty="0">
                <a:solidFill>
                  <a:srgbClr val="000000"/>
                </a:solidFill>
              </a:rPr>
              <a:t>a </a:t>
            </a:r>
            <a:r>
              <a:rPr dirty="0">
                <a:solidFill>
                  <a:srgbClr val="323333"/>
                </a:solidFill>
              </a:rPr>
              <a:t>==</a:t>
            </a:r>
            <a:r>
              <a:rPr dirty="0">
                <a:solidFill>
                  <a:srgbClr val="000000"/>
                </a:solidFill>
              </a:rPr>
              <a:t> b</a:t>
            </a:r>
          </a:p>
          <a:p>
            <a:pPr marL="0" marR="0" defTabSz="457200">
              <a:lnSpc>
                <a:spcPts val="4000"/>
              </a:lnSpc>
              <a:defRPr>
                <a:solidFill>
                  <a:srgbClr val="888888"/>
                </a:solidFill>
                <a:uFillTx/>
              </a:defRPr>
            </a:pPr>
            <a:r>
              <a:rPr dirty="0"/>
              <a:t>True</a:t>
            </a:r>
            <a:endParaRPr dirty="0">
              <a:solidFill>
                <a:srgbClr val="000000"/>
              </a:solidFill>
            </a:endParaRPr>
          </a:p>
          <a:p>
            <a:pPr marL="0" marR="0" defTabSz="457200">
              <a:lnSpc>
                <a:spcPts val="4000"/>
              </a:lnSpc>
              <a:defRPr>
                <a:uFillTx/>
              </a:defRPr>
            </a:pPr>
            <a:r>
              <a:rPr dirty="0">
                <a:solidFill>
                  <a:srgbClr val="C65E0A"/>
                </a:solidFill>
              </a:rPr>
              <a:t>&gt;&gt;&gt; </a:t>
            </a:r>
            <a:r>
              <a:rPr dirty="0" err="1"/>
              <a:t>b</a:t>
            </a:r>
            <a:r>
              <a:rPr dirty="0" err="1">
                <a:solidFill>
                  <a:srgbClr val="323333"/>
                </a:solidFill>
              </a:rPr>
              <a:t>.</a:t>
            </a:r>
            <a:r>
              <a:rPr dirty="0" err="1"/>
              <a:t>append</a:t>
            </a:r>
            <a:r>
              <a:rPr dirty="0"/>
              <a:t>(</a:t>
            </a:r>
            <a:r>
              <a:rPr dirty="0">
                <a:solidFill>
                  <a:srgbClr val="032ADD"/>
                </a:solidFill>
              </a:rPr>
              <a:t>20</a:t>
            </a:r>
            <a:r>
              <a:rPr dirty="0"/>
              <a:t>)</a:t>
            </a:r>
          </a:p>
          <a:p>
            <a:pPr marL="0" marR="0" defTabSz="457200">
              <a:lnSpc>
                <a:spcPts val="4000"/>
              </a:lnSpc>
              <a:defRPr>
                <a:solidFill>
                  <a:srgbClr val="C65E0A"/>
                </a:solidFill>
                <a:uFillTx/>
              </a:defRPr>
            </a:pPr>
            <a:r>
              <a:rPr dirty="0"/>
              <a:t>&gt;&gt;&gt; </a:t>
            </a:r>
            <a:r>
              <a:rPr dirty="0">
                <a:solidFill>
                  <a:srgbClr val="000000"/>
                </a:solidFill>
              </a:rPr>
              <a:t>a</a:t>
            </a:r>
          </a:p>
          <a:p>
            <a:pPr marL="0" marR="0" defTabSz="457200">
              <a:lnSpc>
                <a:spcPts val="4000"/>
              </a:lnSpc>
              <a:defRPr>
                <a:solidFill>
                  <a:srgbClr val="888888"/>
                </a:solidFill>
                <a:uFillTx/>
              </a:defRPr>
            </a:pPr>
            <a:r>
              <a:rPr dirty="0"/>
              <a:t>[10]</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b</a:t>
            </a:r>
          </a:p>
          <a:p>
            <a:pPr marL="0" marR="0" defTabSz="457200">
              <a:lnSpc>
                <a:spcPts val="4000"/>
              </a:lnSpc>
              <a:defRPr>
                <a:solidFill>
                  <a:srgbClr val="888888"/>
                </a:solidFill>
                <a:uFillTx/>
              </a:defRPr>
            </a:pPr>
            <a:r>
              <a:rPr dirty="0"/>
              <a:t>[10, 20]</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a </a:t>
            </a:r>
            <a:r>
              <a:rPr dirty="0">
                <a:solidFill>
                  <a:srgbClr val="323333"/>
                </a:solidFill>
              </a:rPr>
              <a:t>==</a:t>
            </a:r>
            <a:r>
              <a:rPr dirty="0">
                <a:solidFill>
                  <a:srgbClr val="000000"/>
                </a:solidFill>
              </a:rPr>
              <a:t> b</a:t>
            </a:r>
          </a:p>
          <a:p>
            <a:pPr marL="0" marR="0" defTabSz="457200">
              <a:lnSpc>
                <a:spcPts val="4000"/>
              </a:lnSpc>
              <a:defRPr>
                <a:solidFill>
                  <a:srgbClr val="888888"/>
                </a:solidFill>
                <a:uFillTx/>
              </a:defRPr>
            </a:pPr>
            <a:r>
              <a:rPr dirty="0"/>
              <a:t>False</a:t>
            </a:r>
          </a:p>
        </p:txBody>
      </p:sp>
      <p:sp>
        <p:nvSpPr>
          <p:cNvPr id="180" name="&gt;&gt;&gt; a = [10]…"/>
          <p:cNvSpPr txBox="1"/>
          <p:nvPr/>
        </p:nvSpPr>
        <p:spPr>
          <a:xfrm>
            <a:off x="6194662" y="7363178"/>
            <a:ext cx="4052391" cy="5716693"/>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solidFill>
                  <a:srgbClr val="C65E0A"/>
                </a:solidFill>
                <a:uFillTx/>
              </a:defRPr>
            </a:pPr>
            <a:r>
              <a:t>&gt;&gt;&gt; </a:t>
            </a:r>
            <a:r>
              <a:rPr>
                <a:solidFill>
                  <a:srgbClr val="000000"/>
                </a:solidFill>
              </a:rPr>
              <a:t>a </a:t>
            </a:r>
            <a:r>
              <a:rPr>
                <a:solidFill>
                  <a:srgbClr val="323333"/>
                </a:solidFill>
              </a:rPr>
              <a:t>=</a:t>
            </a:r>
            <a:r>
              <a:rPr>
                <a:solidFill>
                  <a:srgbClr val="000000"/>
                </a:solidFill>
              </a:rPr>
              <a:t> [</a:t>
            </a:r>
            <a:r>
              <a:rPr>
                <a:solidFill>
                  <a:srgbClr val="032ADD"/>
                </a:solidFill>
              </a:rPr>
              <a:t>10</a:t>
            </a:r>
            <a:r>
              <a:rPr>
                <a:solidFill>
                  <a:srgbClr val="000000"/>
                </a:solidFill>
              </a:rPr>
              <a:t>]</a:t>
            </a:r>
          </a:p>
          <a:p>
            <a:pPr marL="0" marR="0" defTabSz="457200">
              <a:lnSpc>
                <a:spcPts val="4000"/>
              </a:lnSpc>
              <a:defRPr>
                <a:solidFill>
                  <a:srgbClr val="C65E0A"/>
                </a:solidFill>
                <a:uFillTx/>
              </a:defRPr>
            </a:pPr>
            <a:r>
              <a:t>&gt;&gt;&gt; </a:t>
            </a:r>
            <a:r>
              <a:rPr>
                <a:solidFill>
                  <a:srgbClr val="000000"/>
                </a:solidFill>
              </a:rPr>
              <a:t>b </a:t>
            </a:r>
            <a:r>
              <a:rPr>
                <a:solidFill>
                  <a:srgbClr val="323333"/>
                </a:solidFill>
              </a:rPr>
              <a:t>=</a:t>
            </a:r>
            <a:r>
              <a:rPr>
                <a:solidFill>
                  <a:srgbClr val="000000"/>
                </a:solidFill>
              </a:rPr>
              <a:t> a</a:t>
            </a:r>
          </a:p>
          <a:p>
            <a:pPr marL="0" marR="0" defTabSz="457200">
              <a:lnSpc>
                <a:spcPts val="4000"/>
              </a:lnSpc>
              <a:defRPr>
                <a:solidFill>
                  <a:srgbClr val="C65E0A"/>
                </a:solidFill>
                <a:uFillTx/>
              </a:defRPr>
            </a:pPr>
            <a:r>
              <a:t>&gt;&gt;&gt; </a:t>
            </a:r>
            <a:r>
              <a:rPr>
                <a:solidFill>
                  <a:srgbClr val="000000"/>
                </a:solidFill>
              </a:rPr>
              <a:t>a </a:t>
            </a:r>
            <a:r>
              <a:rPr>
                <a:solidFill>
                  <a:srgbClr val="323333"/>
                </a:solidFill>
              </a:rPr>
              <a:t>==</a:t>
            </a:r>
            <a:r>
              <a:rPr>
                <a:solidFill>
                  <a:srgbClr val="000000"/>
                </a:solidFill>
              </a:rPr>
              <a:t> b</a:t>
            </a:r>
          </a:p>
          <a:p>
            <a:pPr marL="0" marR="0" defTabSz="457200">
              <a:lnSpc>
                <a:spcPts val="4000"/>
              </a:lnSpc>
              <a:defRPr>
                <a:solidFill>
                  <a:srgbClr val="888888"/>
                </a:solidFill>
                <a:uFillTx/>
              </a:defRPr>
            </a:pPr>
            <a:r>
              <a:t>True</a:t>
            </a:r>
            <a:endParaRPr>
              <a:solidFill>
                <a:srgbClr val="000000"/>
              </a:solidFill>
            </a:endParaRPr>
          </a:p>
          <a:p>
            <a:pPr marL="0" marR="0" defTabSz="457200">
              <a:lnSpc>
                <a:spcPts val="4000"/>
              </a:lnSpc>
              <a:defRPr>
                <a:uFillTx/>
              </a:defRPr>
            </a:pPr>
            <a:r>
              <a:rPr>
                <a:solidFill>
                  <a:srgbClr val="C65E0A"/>
                </a:solidFill>
              </a:rPr>
              <a:t>&gt;&gt;&gt; </a:t>
            </a:r>
            <a:r>
              <a:t>a</a:t>
            </a:r>
            <a:r>
              <a:rPr>
                <a:solidFill>
                  <a:srgbClr val="323333"/>
                </a:solidFill>
              </a:rPr>
              <a:t>.</a:t>
            </a:r>
            <a:r>
              <a:t>append(</a:t>
            </a:r>
            <a:r>
              <a:rPr>
                <a:solidFill>
                  <a:srgbClr val="032ADD"/>
                </a:solidFill>
              </a:rPr>
              <a:t>20</a:t>
            </a:r>
            <a:r>
              <a:t>)</a:t>
            </a:r>
          </a:p>
          <a:p>
            <a:pPr marL="0" marR="0" defTabSz="457200">
              <a:lnSpc>
                <a:spcPts val="4000"/>
              </a:lnSpc>
              <a:defRPr>
                <a:solidFill>
                  <a:srgbClr val="C65E0A"/>
                </a:solidFill>
                <a:uFillTx/>
              </a:defRPr>
            </a:pPr>
            <a:r>
              <a:t>&gt;&gt;&gt; </a:t>
            </a:r>
            <a:r>
              <a:rPr>
                <a:solidFill>
                  <a:srgbClr val="000000"/>
                </a:solidFill>
              </a:rPr>
              <a:t>a</a:t>
            </a:r>
          </a:p>
          <a:p>
            <a:pPr marL="0" marR="0" defTabSz="457200">
              <a:lnSpc>
                <a:spcPts val="4000"/>
              </a:lnSpc>
              <a:defRPr>
                <a:solidFill>
                  <a:srgbClr val="888888"/>
                </a:solidFill>
                <a:uFillTx/>
              </a:defRPr>
            </a:pPr>
            <a:r>
              <a:t>[10, 20]</a:t>
            </a:r>
            <a:endParaRPr>
              <a:solidFill>
                <a:srgbClr val="000000"/>
              </a:solidFill>
            </a:endParaRPr>
          </a:p>
          <a:p>
            <a:pPr marL="0" marR="0" defTabSz="457200">
              <a:lnSpc>
                <a:spcPts val="4000"/>
              </a:lnSpc>
              <a:defRPr>
                <a:solidFill>
                  <a:srgbClr val="C65E0A"/>
                </a:solidFill>
                <a:uFillTx/>
              </a:defRPr>
            </a:pPr>
            <a:r>
              <a:t>&gt;&gt;&gt; </a:t>
            </a:r>
            <a:r>
              <a:rPr>
                <a:solidFill>
                  <a:srgbClr val="000000"/>
                </a:solidFill>
              </a:rPr>
              <a:t>b</a:t>
            </a:r>
          </a:p>
          <a:p>
            <a:pPr marL="0" marR="0" defTabSz="457200">
              <a:lnSpc>
                <a:spcPts val="4000"/>
              </a:lnSpc>
              <a:defRPr>
                <a:solidFill>
                  <a:srgbClr val="888888"/>
                </a:solidFill>
                <a:uFillTx/>
              </a:defRPr>
            </a:pPr>
            <a:r>
              <a:t>[10, 20]</a:t>
            </a:r>
          </a:p>
          <a:p>
            <a:pPr marL="0" marR="0" defTabSz="457200">
              <a:lnSpc>
                <a:spcPts val="4000"/>
              </a:lnSpc>
              <a:defRPr>
                <a:solidFill>
                  <a:srgbClr val="C65E0A"/>
                </a:solidFill>
                <a:uFillTx/>
              </a:defRPr>
            </a:pPr>
            <a:r>
              <a:t>&gt;&gt;&gt; </a:t>
            </a:r>
            <a:r>
              <a:rPr>
                <a:solidFill>
                  <a:srgbClr val="000000"/>
                </a:solidFill>
              </a:rPr>
              <a:t>a </a:t>
            </a:r>
            <a:r>
              <a:rPr>
                <a:solidFill>
                  <a:srgbClr val="323333"/>
                </a:solidFill>
              </a:rPr>
              <a:t>==</a:t>
            </a:r>
            <a:r>
              <a:rPr>
                <a:solidFill>
                  <a:srgbClr val="000000"/>
                </a:solidFill>
              </a:rPr>
              <a:t> b</a:t>
            </a:r>
          </a:p>
          <a:p>
            <a:pPr marL="0" marR="0" defTabSz="457200">
              <a:lnSpc>
                <a:spcPts val="4000"/>
              </a:lnSpc>
              <a:defRPr>
                <a:solidFill>
                  <a:srgbClr val="888888"/>
                </a:solidFill>
                <a:uFillTx/>
              </a:defRPr>
            </a:pPr>
            <a:r>
              <a:t>True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7">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77">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177">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177">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177">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177">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180">
                                            <p:bg/>
                                          </p:spTgt>
                                        </p:tgtEl>
                                        <p:attrNameLst>
                                          <p:attrName>style.visibility</p:attrName>
                                        </p:attrNameLst>
                                      </p:cBhvr>
                                      <p:to>
                                        <p:strVal val="visible"/>
                                      </p:to>
                                    </p:set>
                                  </p:childTnLst>
                                </p:cTn>
                              </p:par>
                              <p:par>
                                <p:cTn id="29" presetID="1" presetClass="entr" presetSubtype="0" fill="hold" grpId="2" nodeType="withEffect">
                                  <p:stCondLst>
                                    <p:cond delay="0"/>
                                  </p:stCondLst>
                                  <p:iterate>
                                    <p:tmAbs val="0"/>
                                  </p:iterate>
                                  <p:childTnLst>
                                    <p:set>
                                      <p:cBhvr>
                                        <p:cTn id="30" fill="hold"/>
                                        <p:tgtEl>
                                          <p:spTgt spid="180">
                                            <p:txEl>
                                              <p:pRg st="0" end="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2" nodeType="clickEffect">
                                  <p:stCondLst>
                                    <p:cond delay="0"/>
                                  </p:stCondLst>
                                  <p:iterate>
                                    <p:tmAbs val="0"/>
                                  </p:iterate>
                                  <p:childTnLst>
                                    <p:set>
                                      <p:cBhvr>
                                        <p:cTn id="34" fill="hold"/>
                                        <p:tgtEl>
                                          <p:spTgt spid="180">
                                            <p:txEl>
                                              <p:pRg st="1" end="1"/>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2" nodeType="clickEffect">
                                  <p:stCondLst>
                                    <p:cond delay="0"/>
                                  </p:stCondLst>
                                  <p:iterate>
                                    <p:tmAbs val="0"/>
                                  </p:iterate>
                                  <p:childTnLst>
                                    <p:set>
                                      <p:cBhvr>
                                        <p:cTn id="38" fill="hold"/>
                                        <p:tgtEl>
                                          <p:spTgt spid="180">
                                            <p:txEl>
                                              <p:pRg st="2" end="2"/>
                                            </p:txEl>
                                          </p:spTgt>
                                        </p:tgtEl>
                                        <p:attrNameLst>
                                          <p:attrName>style.visibility</p:attrName>
                                        </p:attrNameLst>
                                      </p:cBhvr>
                                      <p:to>
                                        <p:strVal val="visible"/>
                                      </p:to>
                                    </p:set>
                                  </p:childTnLst>
                                </p:cTn>
                              </p:par>
                            </p:childTnLst>
                          </p:cTn>
                        </p:par>
                        <p:par>
                          <p:cTn id="39" fill="hold">
                            <p:stCondLst>
                              <p:cond delay="0"/>
                            </p:stCondLst>
                            <p:childTnLst>
                              <p:par>
                                <p:cTn id="40" presetID="1" presetClass="entr" presetSubtype="0" fill="hold" grpId="2" nodeType="afterEffect">
                                  <p:stCondLst>
                                    <p:cond delay="0"/>
                                  </p:stCondLst>
                                  <p:iterate>
                                    <p:tmAbs val="0"/>
                                  </p:iterate>
                                  <p:childTnLst>
                                    <p:set>
                                      <p:cBhvr>
                                        <p:cTn id="41" fill="hold"/>
                                        <p:tgtEl>
                                          <p:spTgt spid="180">
                                            <p:txEl>
                                              <p:pRg st="3" end="3"/>
                                            </p:txEl>
                                          </p:spTgt>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2" nodeType="clickEffect">
                                  <p:stCondLst>
                                    <p:cond delay="0"/>
                                  </p:stCondLst>
                                  <p:iterate>
                                    <p:tmAbs val="0"/>
                                  </p:iterate>
                                  <p:childTnLst>
                                    <p:set>
                                      <p:cBhvr>
                                        <p:cTn id="45" fill="hold"/>
                                        <p:tgtEl>
                                          <p:spTgt spid="180">
                                            <p:txEl>
                                              <p:pRg st="4" end="4"/>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2" nodeType="clickEffect">
                                  <p:stCondLst>
                                    <p:cond delay="0"/>
                                  </p:stCondLst>
                                  <p:iterate>
                                    <p:tmAbs val="0"/>
                                  </p:iterate>
                                  <p:childTnLst>
                                    <p:set>
                                      <p:cBhvr>
                                        <p:cTn id="49" fill="hold"/>
                                        <p:tgtEl>
                                          <p:spTgt spid="180">
                                            <p:txEl>
                                              <p:pRg st="5" end="5"/>
                                            </p:txEl>
                                          </p:spTgt>
                                        </p:tgtEl>
                                        <p:attrNameLst>
                                          <p:attrName>style.visibility</p:attrName>
                                        </p:attrNameLst>
                                      </p:cBhvr>
                                      <p:to>
                                        <p:strVal val="visible"/>
                                      </p:to>
                                    </p:set>
                                  </p:childTnLst>
                                </p:cTn>
                              </p:par>
                            </p:childTnLst>
                          </p:cTn>
                        </p:par>
                        <p:par>
                          <p:cTn id="50" fill="hold">
                            <p:stCondLst>
                              <p:cond delay="0"/>
                            </p:stCondLst>
                            <p:childTnLst>
                              <p:par>
                                <p:cTn id="51" presetID="1" presetClass="entr" presetSubtype="0" fill="hold" grpId="2" nodeType="afterEffect">
                                  <p:stCondLst>
                                    <p:cond delay="0"/>
                                  </p:stCondLst>
                                  <p:iterate>
                                    <p:tmAbs val="0"/>
                                  </p:iterate>
                                  <p:childTnLst>
                                    <p:set>
                                      <p:cBhvr>
                                        <p:cTn id="52" fill="hold"/>
                                        <p:tgtEl>
                                          <p:spTgt spid="180">
                                            <p:txEl>
                                              <p:pRg st="6" end="6"/>
                                            </p:txEl>
                                          </p:spTgt>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ntr" presetSubtype="0" fill="hold" grpId="2" nodeType="clickEffect">
                                  <p:stCondLst>
                                    <p:cond delay="0"/>
                                  </p:stCondLst>
                                  <p:iterate>
                                    <p:tmAbs val="0"/>
                                  </p:iterate>
                                  <p:childTnLst>
                                    <p:set>
                                      <p:cBhvr>
                                        <p:cTn id="56" fill="hold"/>
                                        <p:tgtEl>
                                          <p:spTgt spid="180">
                                            <p:txEl>
                                              <p:pRg st="7" end="7"/>
                                            </p:txEl>
                                          </p:spTgt>
                                        </p:tgtEl>
                                        <p:attrNameLst>
                                          <p:attrName>style.visibility</p:attrName>
                                        </p:attrNameLst>
                                      </p:cBhvr>
                                      <p:to>
                                        <p:strVal val="visible"/>
                                      </p:to>
                                    </p:set>
                                  </p:childTnLst>
                                </p:cTn>
                              </p:par>
                            </p:childTnLst>
                          </p:cTn>
                        </p:par>
                        <p:par>
                          <p:cTn id="57" fill="hold">
                            <p:stCondLst>
                              <p:cond delay="0"/>
                            </p:stCondLst>
                            <p:childTnLst>
                              <p:par>
                                <p:cTn id="58" presetID="1" presetClass="entr" presetSubtype="0" fill="hold" grpId="2" nodeType="afterEffect">
                                  <p:stCondLst>
                                    <p:cond delay="0"/>
                                  </p:stCondLst>
                                  <p:iterate>
                                    <p:tmAbs val="0"/>
                                  </p:iterate>
                                  <p:childTnLst>
                                    <p:set>
                                      <p:cBhvr>
                                        <p:cTn id="59" fill="hold"/>
                                        <p:tgtEl>
                                          <p:spTgt spid="180">
                                            <p:txEl>
                                              <p:pRg st="8" end="8"/>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2" nodeType="clickEffect">
                                  <p:stCondLst>
                                    <p:cond delay="0"/>
                                  </p:stCondLst>
                                  <p:iterate>
                                    <p:tmAbs val="0"/>
                                  </p:iterate>
                                  <p:childTnLst>
                                    <p:set>
                                      <p:cBhvr>
                                        <p:cTn id="63" fill="hold"/>
                                        <p:tgtEl>
                                          <p:spTgt spid="180">
                                            <p:txEl>
                                              <p:pRg st="9" end="9"/>
                                            </p:txEl>
                                          </p:spTgt>
                                        </p:tgtEl>
                                        <p:attrNameLst>
                                          <p:attrName>style.visibility</p:attrName>
                                        </p:attrNameLst>
                                      </p:cBhvr>
                                      <p:to>
                                        <p:strVal val="visible"/>
                                      </p:to>
                                    </p:set>
                                  </p:childTnLst>
                                </p:cTn>
                              </p:par>
                            </p:childTnLst>
                          </p:cTn>
                        </p:par>
                        <p:par>
                          <p:cTn id="64" fill="hold">
                            <p:stCondLst>
                              <p:cond delay="0"/>
                            </p:stCondLst>
                            <p:childTnLst>
                              <p:par>
                                <p:cTn id="65" presetID="1" presetClass="entr" presetSubtype="0" fill="hold" grpId="2" nodeType="afterEffect">
                                  <p:stCondLst>
                                    <p:cond delay="0"/>
                                  </p:stCondLst>
                                  <p:iterate>
                                    <p:tmAbs val="0"/>
                                  </p:iterate>
                                  <p:childTnLst>
                                    <p:set>
                                      <p:cBhvr>
                                        <p:cTn id="66" fill="hold"/>
                                        <p:tgtEl>
                                          <p:spTgt spid="180">
                                            <p:txEl>
                                              <p:pRg st="10" end="10"/>
                                            </p:txEl>
                                          </p:spTgt>
                                        </p:tgtEl>
                                        <p:attrNameLst>
                                          <p:attrName>style.visibility</p:attrName>
                                        </p:attrNameLst>
                                      </p:cBhvr>
                                      <p:to>
                                        <p:strVal val="visible"/>
                                      </p:to>
                                    </p:set>
                                  </p:childTnLst>
                                </p:cTn>
                              </p:par>
                            </p:childTnLst>
                          </p:cTn>
                        </p:par>
                      </p:childTnLst>
                    </p:cTn>
                  </p:par>
                  <p:par>
                    <p:cTn id="67" fill="hold">
                      <p:stCondLst>
                        <p:cond delay="indefinite"/>
                      </p:stCondLst>
                      <p:childTnLst>
                        <p:par>
                          <p:cTn id="68" fill="hold">
                            <p:stCondLst>
                              <p:cond delay="0"/>
                            </p:stCondLst>
                            <p:childTnLst>
                              <p:par>
                                <p:cTn id="69" presetID="1" presetClass="entr" presetSubtype="0" fill="hold" grpId="1" nodeType="clickEffect">
                                  <p:stCondLst>
                                    <p:cond delay="0"/>
                                  </p:stCondLst>
                                  <p:iterate>
                                    <p:tmAbs val="0"/>
                                  </p:iterate>
                                  <p:childTnLst>
                                    <p:set>
                                      <p:cBhvr>
                                        <p:cTn id="70" fill="hold"/>
                                        <p:tgtEl>
                                          <p:spTgt spid="177">
                                            <p:txEl>
                                              <p:pRg st="5" end="5"/>
                                            </p:txEl>
                                          </p:spTgt>
                                        </p:tgtEl>
                                        <p:attrNameLst>
                                          <p:attrName>style.visibility</p:attrName>
                                        </p:attrNameLst>
                                      </p:cBhvr>
                                      <p:to>
                                        <p:strVal val="visible"/>
                                      </p:to>
                                    </p:set>
                                  </p:childTnLst>
                                </p:cTn>
                              </p:par>
                            </p:childTnLst>
                          </p:cTn>
                        </p:par>
                      </p:childTnLst>
                    </p:cTn>
                  </p:par>
                  <p:par>
                    <p:cTn id="71" fill="hold">
                      <p:stCondLst>
                        <p:cond delay="indefinite"/>
                      </p:stCondLst>
                      <p:childTnLst>
                        <p:par>
                          <p:cTn id="72" fill="hold">
                            <p:stCondLst>
                              <p:cond delay="0"/>
                            </p:stCondLst>
                            <p:childTnLst>
                              <p:par>
                                <p:cTn id="73" presetID="1" presetClass="entr" presetSubtype="0" fill="hold" grpId="3" nodeType="clickEffect">
                                  <p:stCondLst>
                                    <p:cond delay="0"/>
                                  </p:stCondLst>
                                  <p:iterate>
                                    <p:tmAbs val="0"/>
                                  </p:iterate>
                                  <p:childTnLst>
                                    <p:set>
                                      <p:cBhvr>
                                        <p:cTn id="74" fill="hold"/>
                                        <p:tgtEl>
                                          <p:spTgt spid="179">
                                            <p:bg/>
                                          </p:spTgt>
                                        </p:tgtEl>
                                        <p:attrNameLst>
                                          <p:attrName>style.visibility</p:attrName>
                                        </p:attrNameLst>
                                      </p:cBhvr>
                                      <p:to>
                                        <p:strVal val="visible"/>
                                      </p:to>
                                    </p:set>
                                  </p:childTnLst>
                                </p:cTn>
                              </p:par>
                              <p:par>
                                <p:cTn id="75" presetID="1" presetClass="entr" presetSubtype="0" fill="hold" grpId="3" nodeType="withEffect">
                                  <p:stCondLst>
                                    <p:cond delay="0"/>
                                  </p:stCondLst>
                                  <p:iterate>
                                    <p:tmAbs val="0"/>
                                  </p:iterate>
                                  <p:childTnLst>
                                    <p:set>
                                      <p:cBhvr>
                                        <p:cTn id="76" fill="hold"/>
                                        <p:tgtEl>
                                          <p:spTgt spid="179">
                                            <p:txEl>
                                              <p:pRg st="0" end="0"/>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3" nodeType="clickEffect">
                                  <p:stCondLst>
                                    <p:cond delay="0"/>
                                  </p:stCondLst>
                                  <p:iterate>
                                    <p:tmAbs val="0"/>
                                  </p:iterate>
                                  <p:childTnLst>
                                    <p:set>
                                      <p:cBhvr>
                                        <p:cTn id="80" fill="hold"/>
                                        <p:tgtEl>
                                          <p:spTgt spid="179">
                                            <p:txEl>
                                              <p:pRg st="1" end="1"/>
                                            </p:txEl>
                                          </p:spTgt>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3" nodeType="clickEffect">
                                  <p:stCondLst>
                                    <p:cond delay="0"/>
                                  </p:stCondLst>
                                  <p:iterate>
                                    <p:tmAbs val="0"/>
                                  </p:iterate>
                                  <p:childTnLst>
                                    <p:set>
                                      <p:cBhvr>
                                        <p:cTn id="84" fill="hold"/>
                                        <p:tgtEl>
                                          <p:spTgt spid="179">
                                            <p:txEl>
                                              <p:pRg st="2" end="2"/>
                                            </p:txEl>
                                          </p:spTgt>
                                        </p:tgtEl>
                                        <p:attrNameLst>
                                          <p:attrName>style.visibility</p:attrName>
                                        </p:attrNameLst>
                                      </p:cBhvr>
                                      <p:to>
                                        <p:strVal val="visible"/>
                                      </p:to>
                                    </p:set>
                                  </p:childTnLst>
                                </p:cTn>
                              </p:par>
                            </p:childTnLst>
                          </p:cTn>
                        </p:par>
                        <p:par>
                          <p:cTn id="85" fill="hold">
                            <p:stCondLst>
                              <p:cond delay="0"/>
                            </p:stCondLst>
                            <p:childTnLst>
                              <p:par>
                                <p:cTn id="86" presetID="1" presetClass="entr" presetSubtype="0" fill="hold" grpId="3" nodeType="afterEffect">
                                  <p:stCondLst>
                                    <p:cond delay="0"/>
                                  </p:stCondLst>
                                  <p:iterate>
                                    <p:tmAbs val="0"/>
                                  </p:iterate>
                                  <p:childTnLst>
                                    <p:set>
                                      <p:cBhvr>
                                        <p:cTn id="87" fill="hold"/>
                                        <p:tgtEl>
                                          <p:spTgt spid="179">
                                            <p:txEl>
                                              <p:pRg st="3" end="3"/>
                                            </p:txEl>
                                          </p:spTgt>
                                        </p:tgtEl>
                                        <p:attrNameLst>
                                          <p:attrName>style.visibility</p:attrName>
                                        </p:attrNameLst>
                                      </p:cBhvr>
                                      <p:to>
                                        <p:strVal val="visible"/>
                                      </p:to>
                                    </p:set>
                                  </p:childTnLst>
                                </p:cTn>
                              </p:par>
                            </p:childTnLst>
                          </p:cTn>
                        </p:par>
                      </p:childTnLst>
                    </p:cTn>
                  </p:par>
                  <p:par>
                    <p:cTn id="88" fill="hold">
                      <p:stCondLst>
                        <p:cond delay="indefinite"/>
                      </p:stCondLst>
                      <p:childTnLst>
                        <p:par>
                          <p:cTn id="89" fill="hold">
                            <p:stCondLst>
                              <p:cond delay="0"/>
                            </p:stCondLst>
                            <p:childTnLst>
                              <p:par>
                                <p:cTn id="90" presetID="1" presetClass="entr" presetSubtype="0" fill="hold" grpId="3" nodeType="clickEffect">
                                  <p:stCondLst>
                                    <p:cond delay="0"/>
                                  </p:stCondLst>
                                  <p:iterate>
                                    <p:tmAbs val="0"/>
                                  </p:iterate>
                                  <p:childTnLst>
                                    <p:set>
                                      <p:cBhvr>
                                        <p:cTn id="91" fill="hold"/>
                                        <p:tgtEl>
                                          <p:spTgt spid="179">
                                            <p:txEl>
                                              <p:pRg st="4" end="4"/>
                                            </p:txEl>
                                          </p:spTgt>
                                        </p:tgtEl>
                                        <p:attrNameLst>
                                          <p:attrName>style.visibility</p:attrName>
                                        </p:attrNameLst>
                                      </p:cBhvr>
                                      <p:to>
                                        <p:strVal val="visible"/>
                                      </p:to>
                                    </p:set>
                                  </p:childTnLst>
                                </p:cTn>
                              </p:par>
                            </p:childTnLst>
                          </p:cTn>
                        </p:par>
                      </p:childTnLst>
                    </p:cTn>
                  </p:par>
                  <p:par>
                    <p:cTn id="92" fill="hold">
                      <p:stCondLst>
                        <p:cond delay="indefinite"/>
                      </p:stCondLst>
                      <p:childTnLst>
                        <p:par>
                          <p:cTn id="93" fill="hold">
                            <p:stCondLst>
                              <p:cond delay="0"/>
                            </p:stCondLst>
                            <p:childTnLst>
                              <p:par>
                                <p:cTn id="94" presetID="1" presetClass="entr" presetSubtype="0" fill="hold" grpId="3" nodeType="clickEffect">
                                  <p:stCondLst>
                                    <p:cond delay="0"/>
                                  </p:stCondLst>
                                  <p:iterate>
                                    <p:tmAbs val="0"/>
                                  </p:iterate>
                                  <p:childTnLst>
                                    <p:set>
                                      <p:cBhvr>
                                        <p:cTn id="95" fill="hold"/>
                                        <p:tgtEl>
                                          <p:spTgt spid="179">
                                            <p:txEl>
                                              <p:pRg st="5" end="5"/>
                                            </p:txEl>
                                          </p:spTgt>
                                        </p:tgtEl>
                                        <p:attrNameLst>
                                          <p:attrName>style.visibility</p:attrName>
                                        </p:attrNameLst>
                                      </p:cBhvr>
                                      <p:to>
                                        <p:strVal val="visible"/>
                                      </p:to>
                                    </p:set>
                                  </p:childTnLst>
                                </p:cTn>
                              </p:par>
                            </p:childTnLst>
                          </p:cTn>
                        </p:par>
                        <p:par>
                          <p:cTn id="96" fill="hold">
                            <p:stCondLst>
                              <p:cond delay="0"/>
                            </p:stCondLst>
                            <p:childTnLst>
                              <p:par>
                                <p:cTn id="97" presetID="1" presetClass="entr" presetSubtype="0" fill="hold" grpId="3" nodeType="afterEffect">
                                  <p:stCondLst>
                                    <p:cond delay="0"/>
                                  </p:stCondLst>
                                  <p:iterate>
                                    <p:tmAbs val="0"/>
                                  </p:iterate>
                                  <p:childTnLst>
                                    <p:set>
                                      <p:cBhvr>
                                        <p:cTn id="98" fill="hold"/>
                                        <p:tgtEl>
                                          <p:spTgt spid="179">
                                            <p:txEl>
                                              <p:pRg st="6" end="6"/>
                                            </p:txEl>
                                          </p:spTgt>
                                        </p:tgtEl>
                                        <p:attrNameLst>
                                          <p:attrName>style.visibility</p:attrName>
                                        </p:attrNameLst>
                                      </p:cBhvr>
                                      <p:to>
                                        <p:strVal val="visible"/>
                                      </p:to>
                                    </p:set>
                                  </p:childTnLst>
                                </p:cTn>
                              </p:par>
                            </p:childTnLst>
                          </p:cTn>
                        </p:par>
                      </p:childTnLst>
                    </p:cTn>
                  </p:par>
                  <p:par>
                    <p:cTn id="99" fill="hold">
                      <p:stCondLst>
                        <p:cond delay="indefinite"/>
                      </p:stCondLst>
                      <p:childTnLst>
                        <p:par>
                          <p:cTn id="100" fill="hold">
                            <p:stCondLst>
                              <p:cond delay="0"/>
                            </p:stCondLst>
                            <p:childTnLst>
                              <p:par>
                                <p:cTn id="101" presetID="1" presetClass="entr" presetSubtype="0" fill="hold" grpId="3" nodeType="clickEffect">
                                  <p:stCondLst>
                                    <p:cond delay="0"/>
                                  </p:stCondLst>
                                  <p:iterate>
                                    <p:tmAbs val="0"/>
                                  </p:iterate>
                                  <p:childTnLst>
                                    <p:set>
                                      <p:cBhvr>
                                        <p:cTn id="102" fill="hold"/>
                                        <p:tgtEl>
                                          <p:spTgt spid="179">
                                            <p:txEl>
                                              <p:pRg st="7" end="7"/>
                                            </p:txEl>
                                          </p:spTgt>
                                        </p:tgtEl>
                                        <p:attrNameLst>
                                          <p:attrName>style.visibility</p:attrName>
                                        </p:attrNameLst>
                                      </p:cBhvr>
                                      <p:to>
                                        <p:strVal val="visible"/>
                                      </p:to>
                                    </p:set>
                                  </p:childTnLst>
                                </p:cTn>
                              </p:par>
                            </p:childTnLst>
                          </p:cTn>
                        </p:par>
                        <p:par>
                          <p:cTn id="103" fill="hold">
                            <p:stCondLst>
                              <p:cond delay="0"/>
                            </p:stCondLst>
                            <p:childTnLst>
                              <p:par>
                                <p:cTn id="104" presetID="1" presetClass="entr" presetSubtype="0" fill="hold" grpId="3" nodeType="afterEffect">
                                  <p:stCondLst>
                                    <p:cond delay="0"/>
                                  </p:stCondLst>
                                  <p:iterate>
                                    <p:tmAbs val="0"/>
                                  </p:iterate>
                                  <p:childTnLst>
                                    <p:set>
                                      <p:cBhvr>
                                        <p:cTn id="105" fill="hold"/>
                                        <p:tgtEl>
                                          <p:spTgt spid="179">
                                            <p:txEl>
                                              <p:pRg st="8" end="8"/>
                                            </p:txEl>
                                          </p:spTgt>
                                        </p:tgtEl>
                                        <p:attrNameLst>
                                          <p:attrName>style.visibility</p:attrName>
                                        </p:attrNameLst>
                                      </p:cBhvr>
                                      <p:to>
                                        <p:strVal val="visible"/>
                                      </p:to>
                                    </p:set>
                                  </p:childTnLst>
                                </p:cTn>
                              </p:par>
                            </p:childTnLst>
                          </p:cTn>
                        </p:par>
                      </p:childTnLst>
                    </p:cTn>
                  </p:par>
                  <p:par>
                    <p:cTn id="106" fill="hold">
                      <p:stCondLst>
                        <p:cond delay="indefinite"/>
                      </p:stCondLst>
                      <p:childTnLst>
                        <p:par>
                          <p:cTn id="107" fill="hold">
                            <p:stCondLst>
                              <p:cond delay="0"/>
                            </p:stCondLst>
                            <p:childTnLst>
                              <p:par>
                                <p:cTn id="108" presetID="1" presetClass="entr" presetSubtype="0" fill="hold" grpId="3" nodeType="clickEffect">
                                  <p:stCondLst>
                                    <p:cond delay="0"/>
                                  </p:stCondLst>
                                  <p:iterate>
                                    <p:tmAbs val="0"/>
                                  </p:iterate>
                                  <p:childTnLst>
                                    <p:set>
                                      <p:cBhvr>
                                        <p:cTn id="109" fill="hold"/>
                                        <p:tgtEl>
                                          <p:spTgt spid="179">
                                            <p:txEl>
                                              <p:pRg st="9" end="9"/>
                                            </p:txEl>
                                          </p:spTgt>
                                        </p:tgtEl>
                                        <p:attrNameLst>
                                          <p:attrName>style.visibility</p:attrName>
                                        </p:attrNameLst>
                                      </p:cBhvr>
                                      <p:to>
                                        <p:strVal val="visible"/>
                                      </p:to>
                                    </p:set>
                                  </p:childTnLst>
                                </p:cTn>
                              </p:par>
                            </p:childTnLst>
                          </p:cTn>
                        </p:par>
                        <p:par>
                          <p:cTn id="110" fill="hold">
                            <p:stCondLst>
                              <p:cond delay="0"/>
                            </p:stCondLst>
                            <p:childTnLst>
                              <p:par>
                                <p:cTn id="111" presetID="1" presetClass="entr" presetSubtype="0" fill="hold" grpId="3" nodeType="afterEffect">
                                  <p:stCondLst>
                                    <p:cond delay="0"/>
                                  </p:stCondLst>
                                  <p:iterate>
                                    <p:tmAbs val="0"/>
                                  </p:iterate>
                                  <p:childTnLst>
                                    <p:set>
                                      <p:cBhvr>
                                        <p:cTn id="112" fill="hold"/>
                                        <p:tgtEl>
                                          <p:spTgt spid="179">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7" grpId="1" build="p" bldLvl="5" animBg="1" advAuto="0"/>
      <p:bldP spid="179" grpId="3" build="p" bldLvl="5" animBg="1" advAuto="0"/>
      <p:bldP spid="180" grpId="2" build="p" bldLvl="5"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8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84" name="Identity Operators"/>
          <p:cNvSpPr txBox="1">
            <a:spLocks noGrp="1"/>
          </p:cNvSpPr>
          <p:nvPr>
            <p:ph type="title"/>
          </p:nvPr>
        </p:nvSpPr>
        <p:spPr>
          <a:prstGeom prst="rect">
            <a:avLst/>
          </a:prstGeom>
        </p:spPr>
        <p:txBody>
          <a:bodyPr/>
          <a:lstStyle/>
          <a:p>
            <a:r>
              <a:t>Identity Operators</a:t>
            </a:r>
          </a:p>
        </p:txBody>
      </p:sp>
      <p:sp>
        <p:nvSpPr>
          <p:cNvPr id="185" name="Identity…"/>
          <p:cNvSpPr txBox="1">
            <a:spLocks noGrp="1"/>
          </p:cNvSpPr>
          <p:nvPr>
            <p:ph type="body" idx="1"/>
          </p:nvPr>
        </p:nvSpPr>
        <p:spPr>
          <a:xfrm>
            <a:off x="838200" y="2451100"/>
            <a:ext cx="22720300" cy="7829650"/>
          </a:xfrm>
          <a:prstGeom prst="rect">
            <a:avLst/>
          </a:prstGeom>
        </p:spPr>
        <p:txBody>
          <a:bodyPr/>
          <a:lstStyle/>
          <a:p>
            <a:pPr algn="ctr">
              <a:defRPr b="1"/>
            </a:pPr>
            <a:r>
              <a:t>Identity</a:t>
            </a:r>
          </a:p>
          <a:p>
            <a:pPr algn="ctr">
              <a:defRPr>
                <a:solidFill>
                  <a:schemeClr val="accent2"/>
                </a:solidFill>
              </a:defRPr>
            </a:pPr>
            <a:r>
              <a:t>&lt;exp0&gt; </a:t>
            </a:r>
            <a:r>
              <a:rPr b="1"/>
              <a:t>is</a:t>
            </a:r>
            <a:r>
              <a:t> &lt;exp1&gt;</a:t>
            </a:r>
          </a:p>
          <a:p>
            <a:pPr algn="ctr"/>
            <a:r>
              <a:t>evaluates to </a:t>
            </a:r>
            <a:r>
              <a:rPr>
                <a:solidFill>
                  <a:schemeClr val="accent2"/>
                </a:solidFill>
              </a:rPr>
              <a:t>True</a:t>
            </a:r>
            <a:r>
              <a:t> if both </a:t>
            </a:r>
            <a:r>
              <a:rPr>
                <a:solidFill>
                  <a:schemeClr val="accent2"/>
                </a:solidFill>
              </a:rPr>
              <a:t>&lt;exp0&gt;</a:t>
            </a:r>
            <a:r>
              <a:t> and </a:t>
            </a:r>
            <a:r>
              <a:rPr>
                <a:solidFill>
                  <a:schemeClr val="accent2"/>
                </a:solidFill>
              </a:rPr>
              <a:t>&lt;exp1&gt;</a:t>
            </a:r>
            <a:r>
              <a:t> evaluate to the same object</a:t>
            </a:r>
          </a:p>
          <a:p>
            <a:pPr algn="ctr">
              <a:spcBef>
                <a:spcPts val="8000"/>
              </a:spcBef>
              <a:defRPr b="1"/>
            </a:pPr>
            <a:r>
              <a:t>Equality</a:t>
            </a:r>
          </a:p>
          <a:p>
            <a:pPr algn="ctr">
              <a:defRPr>
                <a:solidFill>
                  <a:schemeClr val="accent2"/>
                </a:solidFill>
              </a:defRPr>
            </a:pPr>
            <a:r>
              <a:t>&lt;exp0&gt; </a:t>
            </a:r>
            <a:r>
              <a:rPr b="1"/>
              <a:t>==</a:t>
            </a:r>
            <a:r>
              <a:t> &lt;exp1&gt; </a:t>
            </a:r>
          </a:p>
          <a:p>
            <a:pPr algn="ctr"/>
            <a:r>
              <a:t>evaluates to </a:t>
            </a:r>
            <a:r>
              <a:rPr>
                <a:solidFill>
                  <a:schemeClr val="accent2"/>
                </a:solidFill>
              </a:rPr>
              <a:t>True</a:t>
            </a:r>
            <a:r>
              <a:t> if both </a:t>
            </a:r>
            <a:r>
              <a:rPr>
                <a:solidFill>
                  <a:schemeClr val="accent2"/>
                </a:solidFill>
              </a:rPr>
              <a:t>&lt;exp0&gt;</a:t>
            </a:r>
            <a:r>
              <a:t> and </a:t>
            </a:r>
            <a:r>
              <a:rPr>
                <a:solidFill>
                  <a:schemeClr val="accent2"/>
                </a:solidFill>
              </a:rPr>
              <a:t>&lt;exp1&gt;</a:t>
            </a:r>
            <a:r>
              <a:t> evaluate to equal values</a:t>
            </a:r>
          </a:p>
          <a:p>
            <a:pPr algn="ctr">
              <a:spcBef>
                <a:spcPts val="8000"/>
              </a:spcBef>
              <a:defRPr b="1"/>
            </a:pPr>
            <a:r>
              <a:t>Identical objects are always equal values</a:t>
            </a:r>
          </a:p>
        </p:txBody>
      </p:sp>
      <p:sp>
        <p:nvSpPr>
          <p:cNvPr id="186"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18</a:t>
            </a:fld>
            <a:endParaRPr/>
          </a:p>
        </p:txBody>
      </p:sp>
      <p:sp>
        <p:nvSpPr>
          <p:cNvPr id="187" name="(Demo)"/>
          <p:cNvSpPr txBox="1"/>
          <p:nvPr/>
        </p:nvSpPr>
        <p:spPr>
          <a:xfrm>
            <a:off x="11373746" y="11417299"/>
            <a:ext cx="1663621" cy="584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t>(Demo)</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8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85">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185">
                                            <p:txEl>
                                              <p:pRg st="1" end="1"/>
                                            </p:txEl>
                                          </p:spTgt>
                                        </p:tgtEl>
                                        <p:attrNameLst>
                                          <p:attrName>style.visibility</p:attrName>
                                        </p:attrNameLst>
                                      </p:cBhvr>
                                      <p:to>
                                        <p:strVal val="visible"/>
                                      </p:to>
                                    </p:set>
                                  </p:childTnLst>
                                </p:cTn>
                              </p:par>
                            </p:childTnLst>
                          </p:cTn>
                        </p:par>
                        <p:par>
                          <p:cTn id="12" fill="hold">
                            <p:stCondLst>
                              <p:cond delay="0"/>
                            </p:stCondLst>
                            <p:childTnLst>
                              <p:par>
                                <p:cTn id="13" presetID="1" presetClass="entr" presetSubtype="0" fill="hold" grpId="1" nodeType="afterEffect">
                                  <p:stCondLst>
                                    <p:cond delay="0"/>
                                  </p:stCondLst>
                                  <p:iterate>
                                    <p:tmAbs val="0"/>
                                  </p:iterate>
                                  <p:childTnLst>
                                    <p:set>
                                      <p:cBhvr>
                                        <p:cTn id="14" fill="hold"/>
                                        <p:tgtEl>
                                          <p:spTgt spid="18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1" nodeType="clickEffect">
                                  <p:stCondLst>
                                    <p:cond delay="0"/>
                                  </p:stCondLst>
                                  <p:iterate>
                                    <p:tmAbs val="0"/>
                                  </p:iterate>
                                  <p:childTnLst>
                                    <p:set>
                                      <p:cBhvr>
                                        <p:cTn id="18" fill="hold"/>
                                        <p:tgtEl>
                                          <p:spTgt spid="185">
                                            <p:txEl>
                                              <p:pRg st="3" end="3"/>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1" nodeType="afterEffect">
                                  <p:stCondLst>
                                    <p:cond delay="0"/>
                                  </p:stCondLst>
                                  <p:iterate>
                                    <p:tmAbs val="0"/>
                                  </p:iterate>
                                  <p:childTnLst>
                                    <p:set>
                                      <p:cBhvr>
                                        <p:cTn id="21" fill="hold"/>
                                        <p:tgtEl>
                                          <p:spTgt spid="185">
                                            <p:txEl>
                                              <p:pRg st="4" end="4"/>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1" nodeType="afterEffect">
                                  <p:stCondLst>
                                    <p:cond delay="0"/>
                                  </p:stCondLst>
                                  <p:iterate>
                                    <p:tmAbs val="0"/>
                                  </p:iterate>
                                  <p:childTnLst>
                                    <p:set>
                                      <p:cBhvr>
                                        <p:cTn id="24" fill="hold"/>
                                        <p:tgtEl>
                                          <p:spTgt spid="185">
                                            <p:txEl>
                                              <p:pRg st="5" end="5"/>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185">
                                            <p:txEl>
                                              <p:pRg st="6" end="6"/>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2" nodeType="clickEffect">
                                  <p:stCondLst>
                                    <p:cond delay="0"/>
                                  </p:stCondLst>
                                  <p:iterate>
                                    <p:tmAbs val="0"/>
                                  </p:iterate>
                                  <p:childTnLst>
                                    <p:set>
                                      <p:cBhvr>
                                        <p:cTn id="32" fill="hold"/>
                                        <p:tgtEl>
                                          <p:spTgt spid="18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5" grpId="1" build="p" bldLvl="5" animBg="1" advAuto="0"/>
      <p:bldP spid="187" grpId="2"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1" name="Mutable Default Arguments are Dangerous"/>
          <p:cNvSpPr txBox="1">
            <a:spLocks noGrp="1"/>
          </p:cNvSpPr>
          <p:nvPr>
            <p:ph type="title"/>
          </p:nvPr>
        </p:nvSpPr>
        <p:spPr>
          <a:prstGeom prst="rect">
            <a:avLst/>
          </a:prstGeom>
        </p:spPr>
        <p:txBody>
          <a:bodyPr/>
          <a:lstStyle/>
          <a:p>
            <a:r>
              <a:t>Mutable Default Arguments are Dangerous</a:t>
            </a:r>
          </a:p>
        </p:txBody>
      </p:sp>
      <p:sp>
        <p:nvSpPr>
          <p:cNvPr id="192" name="A default argument value is part of a function value, not generated by a call"/>
          <p:cNvSpPr txBox="1">
            <a:spLocks noGrp="1"/>
          </p:cNvSpPr>
          <p:nvPr>
            <p:ph type="body" sz="quarter" idx="1"/>
          </p:nvPr>
        </p:nvSpPr>
        <p:spPr>
          <a:xfrm>
            <a:off x="838200" y="2451100"/>
            <a:ext cx="22720300" cy="938411"/>
          </a:xfrm>
          <a:prstGeom prst="rect">
            <a:avLst/>
          </a:prstGeom>
        </p:spPr>
        <p:txBody>
          <a:bodyPr/>
          <a:lstStyle/>
          <a:p>
            <a:r>
              <a:t>A default argument value is part of a function value, not generated by a call</a:t>
            </a:r>
          </a:p>
        </p:txBody>
      </p:sp>
      <p:sp>
        <p:nvSpPr>
          <p:cNvPr id="19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19</a:t>
            </a:fld>
            <a:endParaRPr/>
          </a:p>
        </p:txBody>
      </p:sp>
      <p:sp>
        <p:nvSpPr>
          <p:cNvPr id="194" name="pythontutor.com/composingprograms.html#code=def%20f%28s%3D[]%29%3A%0A%20%20%20%20s.append%283%29%0A%20%20%20%20return%20len%28s%29%0A%20%20%20%20%0Af%28%29%0Af%28%29%0Af%28%29&amp;mode=display&amp;origin=composingprograms.js&amp;cumulative=true&amp;py=3&amp;rawInputLstJSON=[]&amp;curInstr=0"/>
          <p:cNvSpPr txBox="1"/>
          <p:nvPr/>
        </p:nvSpPr>
        <p:spPr>
          <a:xfrm>
            <a:off x="906632" y="13198475"/>
            <a:ext cx="22570735" cy="2667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marL="0" marR="0"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uFillTx/>
              </a:defRPr>
            </a:lvl1pPr>
          </a:lstStyle>
          <a:p>
            <a:r>
              <a:t>pythontutor.com/composingprograms.html#code=def%20f%28s%3D[]%29%3A%0A%20%20%20%20s.append%283%29%0A%20%20%20%20return%20len%28s%29%0A%20%20%20%20%0Af%28%29%0Af%28%29%0Af%28%29&amp;mode=display&amp;origin=composingprograms.js&amp;cumulative=true&amp;py=3&amp;rawInputLstJSON=[]&amp;curInstr=0</a:t>
            </a:r>
          </a:p>
        </p:txBody>
      </p:sp>
      <p:sp>
        <p:nvSpPr>
          <p:cNvPr id="195" name="&gt;&gt;&gt; def f(s=[]):…"/>
          <p:cNvSpPr txBox="1"/>
          <p:nvPr/>
        </p:nvSpPr>
        <p:spPr>
          <a:xfrm>
            <a:off x="2003663" y="3468933"/>
            <a:ext cx="5286704" cy="52037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uFillTx/>
              </a:defRPr>
            </a:pPr>
            <a:r>
              <a:rPr dirty="0">
                <a:solidFill>
                  <a:srgbClr val="C65E0A"/>
                </a:solidFill>
              </a:rPr>
              <a:t>&gt;&gt;&gt; </a:t>
            </a:r>
            <a:r>
              <a:rPr dirty="0">
                <a:solidFill>
                  <a:srgbClr val="008800"/>
                </a:solidFill>
              </a:rPr>
              <a:t>def</a:t>
            </a:r>
            <a:r>
              <a:rPr dirty="0"/>
              <a:t> </a:t>
            </a:r>
            <a:r>
              <a:rPr dirty="0">
                <a:solidFill>
                  <a:srgbClr val="0066BB"/>
                </a:solidFill>
              </a:rPr>
              <a:t>f</a:t>
            </a:r>
            <a:r>
              <a:rPr dirty="0"/>
              <a:t>(s</a:t>
            </a:r>
            <a:r>
              <a:rPr dirty="0">
                <a:solidFill>
                  <a:srgbClr val="323333"/>
                </a:solidFill>
              </a:rPr>
              <a:t>=</a:t>
            </a:r>
            <a:r>
              <a:rPr dirty="0"/>
              <a:t>[]):</a:t>
            </a:r>
          </a:p>
          <a:p>
            <a:pPr marL="0" marR="0" defTabSz="457200">
              <a:lnSpc>
                <a:spcPts val="4000"/>
              </a:lnSpc>
              <a:defRPr>
                <a:uFillTx/>
              </a:defRPr>
            </a:pPr>
            <a:r>
              <a:rPr dirty="0">
                <a:solidFill>
                  <a:srgbClr val="C65E0A"/>
                </a:solidFill>
              </a:rPr>
              <a:t>... </a:t>
            </a:r>
            <a:r>
              <a:rPr dirty="0"/>
              <a:t>    </a:t>
            </a:r>
            <a:r>
              <a:rPr dirty="0" err="1"/>
              <a:t>s</a:t>
            </a:r>
            <a:r>
              <a:rPr dirty="0" err="1">
                <a:solidFill>
                  <a:srgbClr val="323333"/>
                </a:solidFill>
              </a:rPr>
              <a:t>.</a:t>
            </a:r>
            <a:r>
              <a:rPr dirty="0" err="1"/>
              <a:t>append</a:t>
            </a:r>
            <a:r>
              <a:rPr dirty="0"/>
              <a:t>(</a:t>
            </a:r>
            <a:r>
              <a:rPr dirty="0">
                <a:solidFill>
                  <a:srgbClr val="032ADD"/>
                </a:solidFill>
              </a:rPr>
              <a:t>3</a:t>
            </a:r>
            <a:r>
              <a:rPr dirty="0"/>
              <a:t>)</a:t>
            </a:r>
          </a:p>
          <a:p>
            <a:pPr marL="0" marR="0" defTabSz="457200">
              <a:lnSpc>
                <a:spcPts val="4000"/>
              </a:lnSpc>
              <a:defRPr>
                <a:solidFill>
                  <a:srgbClr val="008800"/>
                </a:solidFill>
                <a:uFillTx/>
              </a:defRPr>
            </a:pPr>
            <a:r>
              <a:rPr dirty="0">
                <a:solidFill>
                  <a:srgbClr val="C65E0A"/>
                </a:solidFill>
              </a:rPr>
              <a:t>... </a:t>
            </a:r>
            <a:r>
              <a:rPr dirty="0">
                <a:solidFill>
                  <a:srgbClr val="000000"/>
                </a:solidFill>
              </a:rPr>
              <a:t>    </a:t>
            </a:r>
            <a:r>
              <a:rPr dirty="0"/>
              <a:t>return</a:t>
            </a:r>
            <a:r>
              <a:rPr dirty="0">
                <a:solidFill>
                  <a:srgbClr val="000000"/>
                </a:solidFill>
              </a:rPr>
              <a:t> </a:t>
            </a:r>
            <a:r>
              <a:rPr dirty="0" err="1">
                <a:solidFill>
                  <a:srgbClr val="01701F"/>
                </a:solidFill>
              </a:rPr>
              <a:t>len</a:t>
            </a:r>
            <a:r>
              <a:rPr dirty="0">
                <a:solidFill>
                  <a:srgbClr val="000000"/>
                </a:solidFill>
              </a:rPr>
              <a:t>(s)</a:t>
            </a:r>
          </a:p>
          <a:p>
            <a:pPr marL="0" marR="0" defTabSz="457200">
              <a:lnSpc>
                <a:spcPts val="4000"/>
              </a:lnSpc>
              <a:defRPr>
                <a:solidFill>
                  <a:srgbClr val="C65E0A"/>
                </a:solidFill>
                <a:uFillTx/>
              </a:defRPr>
            </a:pPr>
            <a:r>
              <a:rPr dirty="0"/>
              <a:t>... </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f()</a:t>
            </a:r>
          </a:p>
          <a:p>
            <a:pPr marL="0" marR="0" defTabSz="457200">
              <a:lnSpc>
                <a:spcPts val="4000"/>
              </a:lnSpc>
              <a:defRPr>
                <a:solidFill>
                  <a:srgbClr val="888888"/>
                </a:solidFill>
                <a:uFillTx/>
              </a:defRPr>
            </a:pPr>
            <a:r>
              <a:rPr dirty="0"/>
              <a:t>1</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f()</a:t>
            </a:r>
          </a:p>
          <a:p>
            <a:pPr marL="0" marR="0" defTabSz="457200">
              <a:lnSpc>
                <a:spcPts val="4000"/>
              </a:lnSpc>
              <a:defRPr>
                <a:solidFill>
                  <a:srgbClr val="888888"/>
                </a:solidFill>
                <a:uFillTx/>
              </a:defRPr>
            </a:pPr>
            <a:r>
              <a:rPr dirty="0"/>
              <a:t>2</a:t>
            </a:r>
            <a:endParaRPr dirty="0">
              <a:solidFill>
                <a:srgbClr val="000000"/>
              </a:solidFill>
            </a:endParaRPr>
          </a:p>
          <a:p>
            <a:pPr marL="0" marR="0" defTabSz="457200">
              <a:lnSpc>
                <a:spcPts val="4000"/>
              </a:lnSpc>
              <a:defRPr>
                <a:solidFill>
                  <a:srgbClr val="C65E0A"/>
                </a:solidFill>
                <a:uFillTx/>
              </a:defRPr>
            </a:pPr>
            <a:r>
              <a:rPr dirty="0"/>
              <a:t>&gt;&gt;&gt; </a:t>
            </a:r>
            <a:r>
              <a:rPr dirty="0">
                <a:solidFill>
                  <a:srgbClr val="000000"/>
                </a:solidFill>
              </a:rPr>
              <a:t>f()</a:t>
            </a:r>
          </a:p>
          <a:p>
            <a:pPr marL="0" marR="0" defTabSz="457200">
              <a:lnSpc>
                <a:spcPts val="4000"/>
              </a:lnSpc>
              <a:defRPr>
                <a:solidFill>
                  <a:srgbClr val="888888"/>
                </a:solidFill>
                <a:uFillTx/>
              </a:defRPr>
            </a:pPr>
            <a:r>
              <a:rPr dirty="0"/>
              <a:t>3</a:t>
            </a:r>
          </a:p>
        </p:txBody>
      </p:sp>
      <p:pic>
        <p:nvPicPr>
          <p:cNvPr id="196" name="Screen Shot 2014-10-02 at 4.05.04 PM.png" descr="Screen Shot 2014-10-02 at 4.05.04 PM.png"/>
          <p:cNvPicPr>
            <a:picLocks noChangeAspect="1"/>
          </p:cNvPicPr>
          <p:nvPr/>
        </p:nvPicPr>
        <p:blipFill>
          <a:blip r:embed="rId2">
            <a:extLst/>
          </a:blip>
          <a:stretch>
            <a:fillRect/>
          </a:stretch>
        </p:blipFill>
        <p:spPr>
          <a:xfrm>
            <a:off x="8257778" y="3232050"/>
            <a:ext cx="11566643" cy="9753813"/>
          </a:xfrm>
          <a:prstGeom prst="rect">
            <a:avLst/>
          </a:prstGeom>
          <a:ln w="12700"/>
        </p:spPr>
      </p:pic>
      <p:sp>
        <p:nvSpPr>
          <p:cNvPr id="197" name="Each time the function is called, s is bound to the same value!"/>
          <p:cNvSpPr/>
          <p:nvPr/>
        </p:nvSpPr>
        <p:spPr>
          <a:xfrm>
            <a:off x="14456965" y="6602022"/>
            <a:ext cx="6409532" cy="2149079"/>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184" y="5381"/>
                </a:lnTo>
                <a:lnTo>
                  <a:pt x="1184" y="19131"/>
                </a:lnTo>
                <a:cubicBezTo>
                  <a:pt x="1184" y="20495"/>
                  <a:pt x="1554" y="21600"/>
                  <a:pt x="2012" y="21600"/>
                </a:cubicBezTo>
                <a:lnTo>
                  <a:pt x="20772" y="21600"/>
                </a:lnTo>
                <a:cubicBezTo>
                  <a:pt x="21229" y="21600"/>
                  <a:pt x="21600" y="20495"/>
                  <a:pt x="21600" y="19131"/>
                </a:cubicBezTo>
                <a:lnTo>
                  <a:pt x="21600" y="3574"/>
                </a:lnTo>
                <a:cubicBezTo>
                  <a:pt x="21600" y="2210"/>
                  <a:pt x="21229" y="1105"/>
                  <a:pt x="20772" y="1105"/>
                </a:cubicBezTo>
                <a:lnTo>
                  <a:pt x="4371" y="1105"/>
                </a:lnTo>
                <a:lnTo>
                  <a:pt x="0" y="0"/>
                </a:lnTo>
                <a:close/>
              </a:path>
            </a:pathLst>
          </a:custGeom>
          <a:solidFill>
            <a:srgbClr val="4874E7">
              <a:alpha val="10000"/>
            </a:srgbClr>
          </a:solidFill>
          <a:ln w="12700">
            <a:solidFill>
              <a:srgbClr val="000000"/>
            </a:solidFill>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lstStyle>
            <a:lvl1pPr algn="ctr">
              <a:defRPr>
                <a:solidFill>
                  <a:srgbClr val="4B4B4B"/>
                </a:solidFill>
                <a:uFill>
                  <a:solidFill>
                    <a:srgbClr val="4B4B4B"/>
                  </a:solidFill>
                </a:uFill>
              </a:defRPr>
            </a:lvl1pPr>
          </a:lstStyle>
          <a:p>
            <a:r>
              <a:rPr lang="en-US" dirty="0"/>
              <a:t> </a:t>
            </a:r>
            <a:r>
              <a:rPr dirty="0"/>
              <a:t>Each time the function </a:t>
            </a:r>
            <a:br>
              <a:rPr lang="en-US" dirty="0"/>
            </a:br>
            <a:r>
              <a:rPr lang="en-US" dirty="0"/>
              <a:t>  </a:t>
            </a:r>
            <a:r>
              <a:rPr dirty="0"/>
              <a:t>is called, s is bound to the same value!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9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95">
                                            <p:bg/>
                                          </p:spTgt>
                                        </p:tgtEl>
                                        <p:attrNameLst>
                                          <p:attrName>style.visibility</p:attrName>
                                        </p:attrNameLst>
                                      </p:cBhvr>
                                      <p:to>
                                        <p:strVal val="visible"/>
                                      </p:to>
                                    </p:set>
                                  </p:childTnLst>
                                </p:cTn>
                              </p:par>
                              <p:par>
                                <p:cTn id="11" presetID="1" presetClass="entr" presetSubtype="0" fill="hold" grpId="2" nodeType="withEffect">
                                  <p:stCondLst>
                                    <p:cond delay="0"/>
                                  </p:stCondLst>
                                  <p:iterate>
                                    <p:tmAbs val="0"/>
                                  </p:iterate>
                                  <p:childTnLst>
                                    <p:set>
                                      <p:cBhvr>
                                        <p:cTn id="12" fill="hold"/>
                                        <p:tgtEl>
                                          <p:spTgt spid="195">
                                            <p:txEl>
                                              <p:pRg st="0" end="0"/>
                                            </p:txEl>
                                          </p:spTgt>
                                        </p:tgtEl>
                                        <p:attrNameLst>
                                          <p:attrName>style.visibility</p:attrName>
                                        </p:attrNameLst>
                                      </p:cBhvr>
                                      <p:to>
                                        <p:strVal val="visible"/>
                                      </p:to>
                                    </p:set>
                                  </p:childTnLst>
                                </p:cTn>
                              </p:par>
                            </p:childTnLst>
                          </p:cTn>
                        </p:par>
                        <p:par>
                          <p:cTn id="13" fill="hold">
                            <p:stCondLst>
                              <p:cond delay="0"/>
                            </p:stCondLst>
                            <p:childTnLst>
                              <p:par>
                                <p:cTn id="14" presetID="1" presetClass="entr" presetSubtype="0" fill="hold" grpId="2" nodeType="afterEffect">
                                  <p:stCondLst>
                                    <p:cond delay="0"/>
                                  </p:stCondLst>
                                  <p:iterate>
                                    <p:tmAbs val="0"/>
                                  </p:iterate>
                                  <p:childTnLst>
                                    <p:set>
                                      <p:cBhvr>
                                        <p:cTn id="15" fill="hold"/>
                                        <p:tgtEl>
                                          <p:spTgt spid="195">
                                            <p:txEl>
                                              <p:pRg st="1" end="1"/>
                                            </p:txEl>
                                          </p:spTgt>
                                        </p:tgtEl>
                                        <p:attrNameLst>
                                          <p:attrName>style.visibility</p:attrName>
                                        </p:attrNameLst>
                                      </p:cBhvr>
                                      <p:to>
                                        <p:strVal val="visible"/>
                                      </p:to>
                                    </p:set>
                                  </p:childTnLst>
                                </p:cTn>
                              </p:par>
                            </p:childTnLst>
                          </p:cTn>
                        </p:par>
                        <p:par>
                          <p:cTn id="16" fill="hold">
                            <p:stCondLst>
                              <p:cond delay="0"/>
                            </p:stCondLst>
                            <p:childTnLst>
                              <p:par>
                                <p:cTn id="17" presetID="1" presetClass="entr" presetSubtype="0" fill="hold" grpId="2" nodeType="afterEffect">
                                  <p:stCondLst>
                                    <p:cond delay="0"/>
                                  </p:stCondLst>
                                  <p:iterate>
                                    <p:tmAbs val="0"/>
                                  </p:iterate>
                                  <p:childTnLst>
                                    <p:set>
                                      <p:cBhvr>
                                        <p:cTn id="18" fill="hold"/>
                                        <p:tgtEl>
                                          <p:spTgt spid="195">
                                            <p:txEl>
                                              <p:pRg st="2" end="2"/>
                                            </p:txEl>
                                          </p:spTgt>
                                        </p:tgtEl>
                                        <p:attrNameLst>
                                          <p:attrName>style.visibility</p:attrName>
                                        </p:attrNameLst>
                                      </p:cBhvr>
                                      <p:to>
                                        <p:strVal val="visible"/>
                                      </p:to>
                                    </p:set>
                                  </p:childTnLst>
                                </p:cTn>
                              </p:par>
                            </p:childTnLst>
                          </p:cTn>
                        </p:par>
                        <p:par>
                          <p:cTn id="19" fill="hold">
                            <p:stCondLst>
                              <p:cond delay="0"/>
                            </p:stCondLst>
                            <p:childTnLst>
                              <p:par>
                                <p:cTn id="20" presetID="1" presetClass="entr" presetSubtype="0" fill="hold" grpId="2" nodeType="afterEffect">
                                  <p:stCondLst>
                                    <p:cond delay="0"/>
                                  </p:stCondLst>
                                  <p:iterate>
                                    <p:tmAbs val="0"/>
                                  </p:iterate>
                                  <p:childTnLst>
                                    <p:set>
                                      <p:cBhvr>
                                        <p:cTn id="21" fill="hold"/>
                                        <p:tgtEl>
                                          <p:spTgt spid="195">
                                            <p:txEl>
                                              <p:pRg st="3" end="3"/>
                                            </p:txEl>
                                          </p:spTgt>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2" nodeType="clickEffect">
                                  <p:stCondLst>
                                    <p:cond delay="0"/>
                                  </p:stCondLst>
                                  <p:iterate>
                                    <p:tmAbs val="0"/>
                                  </p:iterate>
                                  <p:childTnLst>
                                    <p:set>
                                      <p:cBhvr>
                                        <p:cTn id="25" fill="hold"/>
                                        <p:tgtEl>
                                          <p:spTgt spid="195">
                                            <p:txEl>
                                              <p:pRg st="4" end="4"/>
                                            </p:txEl>
                                          </p:spTgt>
                                        </p:tgtEl>
                                        <p:attrNameLst>
                                          <p:attrName>style.visibility</p:attrName>
                                        </p:attrNameLst>
                                      </p:cBhvr>
                                      <p:to>
                                        <p:strVal val="visible"/>
                                      </p:to>
                                    </p:set>
                                  </p:childTnLst>
                                </p:cTn>
                              </p:par>
                            </p:childTnLst>
                          </p:cTn>
                        </p:par>
                        <p:par>
                          <p:cTn id="26" fill="hold">
                            <p:stCondLst>
                              <p:cond delay="0"/>
                            </p:stCondLst>
                            <p:childTnLst>
                              <p:par>
                                <p:cTn id="27" presetID="1" presetClass="entr" presetSubtype="0" fill="hold" grpId="2" nodeType="afterEffect">
                                  <p:stCondLst>
                                    <p:cond delay="0"/>
                                  </p:stCondLst>
                                  <p:iterate>
                                    <p:tmAbs val="0"/>
                                  </p:iterate>
                                  <p:childTnLst>
                                    <p:set>
                                      <p:cBhvr>
                                        <p:cTn id="28" fill="hold"/>
                                        <p:tgtEl>
                                          <p:spTgt spid="195">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2" nodeType="clickEffect">
                                  <p:stCondLst>
                                    <p:cond delay="0"/>
                                  </p:stCondLst>
                                  <p:iterate>
                                    <p:tmAbs val="0"/>
                                  </p:iterate>
                                  <p:childTnLst>
                                    <p:set>
                                      <p:cBhvr>
                                        <p:cTn id="32" fill="hold"/>
                                        <p:tgtEl>
                                          <p:spTgt spid="195">
                                            <p:txEl>
                                              <p:pRg st="6" end="6"/>
                                            </p:txEl>
                                          </p:spTgt>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2" nodeType="afterEffect">
                                  <p:stCondLst>
                                    <p:cond delay="0"/>
                                  </p:stCondLst>
                                  <p:iterate>
                                    <p:tmAbs val="0"/>
                                  </p:iterate>
                                  <p:childTnLst>
                                    <p:set>
                                      <p:cBhvr>
                                        <p:cTn id="35" fill="hold"/>
                                        <p:tgtEl>
                                          <p:spTgt spid="195">
                                            <p:txEl>
                                              <p:pRg st="7" end="7"/>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2" nodeType="clickEffect">
                                  <p:stCondLst>
                                    <p:cond delay="0"/>
                                  </p:stCondLst>
                                  <p:iterate>
                                    <p:tmAbs val="0"/>
                                  </p:iterate>
                                  <p:childTnLst>
                                    <p:set>
                                      <p:cBhvr>
                                        <p:cTn id="39" fill="hold"/>
                                        <p:tgtEl>
                                          <p:spTgt spid="195">
                                            <p:txEl>
                                              <p:pRg st="8" end="8"/>
                                            </p:txEl>
                                          </p:spTgt>
                                        </p:tgtEl>
                                        <p:attrNameLst>
                                          <p:attrName>style.visibility</p:attrName>
                                        </p:attrNameLst>
                                      </p:cBhvr>
                                      <p:to>
                                        <p:strVal val="visible"/>
                                      </p:to>
                                    </p:set>
                                  </p:childTnLst>
                                </p:cTn>
                              </p:par>
                            </p:childTnLst>
                          </p:cTn>
                        </p:par>
                        <p:par>
                          <p:cTn id="40" fill="hold">
                            <p:stCondLst>
                              <p:cond delay="0"/>
                            </p:stCondLst>
                            <p:childTnLst>
                              <p:par>
                                <p:cTn id="41" presetID="1" presetClass="entr" presetSubtype="0" fill="hold" grpId="2" nodeType="afterEffect">
                                  <p:stCondLst>
                                    <p:cond delay="0"/>
                                  </p:stCondLst>
                                  <p:iterate>
                                    <p:tmAbs val="0"/>
                                  </p:iterate>
                                  <p:childTnLst>
                                    <p:set>
                                      <p:cBhvr>
                                        <p:cTn id="42" fill="hold"/>
                                        <p:tgtEl>
                                          <p:spTgt spid="195">
                                            <p:txEl>
                                              <p:pRg st="9" end="9"/>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3" nodeType="clickEffect">
                                  <p:stCondLst>
                                    <p:cond delay="0"/>
                                  </p:stCondLst>
                                  <p:iterate>
                                    <p:tmAbs val="0"/>
                                  </p:iterate>
                                  <p:childTnLst>
                                    <p:set>
                                      <p:cBhvr>
                                        <p:cTn id="46" fill="hold"/>
                                        <p:tgtEl>
                                          <p:spTgt spid="196"/>
                                        </p:tgtEl>
                                        <p:attrNameLst>
                                          <p:attrName>style.visibility</p:attrName>
                                        </p:attrNameLst>
                                      </p:cBhvr>
                                      <p:to>
                                        <p:strVal val="visible"/>
                                      </p:to>
                                    </p:set>
                                  </p:childTnLst>
                                </p:cTn>
                              </p:par>
                            </p:childTnLst>
                          </p:cTn>
                        </p:par>
                        <p:par>
                          <p:cTn id="47" fill="hold">
                            <p:stCondLst>
                              <p:cond delay="0"/>
                            </p:stCondLst>
                            <p:childTnLst>
                              <p:par>
                                <p:cTn id="48" presetID="1" presetClass="entr" presetSubtype="0" fill="hold" grpId="4" nodeType="afterEffect">
                                  <p:stCondLst>
                                    <p:cond delay="0"/>
                                  </p:stCondLst>
                                  <p:iterate>
                                    <p:tmAbs val="0"/>
                                  </p:iterate>
                                  <p:childTnLst>
                                    <p:set>
                                      <p:cBhvr>
                                        <p:cTn id="49" fill="hold"/>
                                        <p:tgtEl>
                                          <p:spTgt spid="194"/>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5" nodeType="clickEffect">
                                  <p:stCondLst>
                                    <p:cond delay="0"/>
                                  </p:stCondLst>
                                  <p:iterate>
                                    <p:tmAbs val="0"/>
                                  </p:iterate>
                                  <p:childTnLst>
                                    <p:set>
                                      <p:cBhvr>
                                        <p:cTn id="53" fill="hold"/>
                                        <p:tgtEl>
                                          <p:spTgt spid="19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2" grpId="1" animBg="1" advAuto="0"/>
      <p:bldP spid="194" grpId="4" animBg="1" advAuto="0"/>
      <p:bldP spid="195" grpId="2" build="p" bldLvl="5" animBg="1" advAuto="0"/>
      <p:bldP spid="196" grpId="3" animBg="1" advAuto="0"/>
      <p:bldP spid="197" grpId="5"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Announcements"/>
          <p:cNvSpPr txBox="1">
            <a:spLocks noGrp="1"/>
          </p:cNvSpPr>
          <p:nvPr>
            <p:ph type="title"/>
          </p:nvPr>
        </p:nvSpPr>
        <p:spPr>
          <a:prstGeom prst="rect">
            <a:avLst/>
          </a:prstGeom>
        </p:spPr>
        <p:txBody>
          <a:bodyPr/>
          <a:lstStyle/>
          <a:p>
            <a:r>
              <a:rPr dirty="0"/>
              <a:t>Announcements</a:t>
            </a:r>
          </a:p>
        </p:txBody>
      </p:sp>
      <p:sp>
        <p:nvSpPr>
          <p:cNvPr id="2" name="Text Placeholder 1">
            <a:extLst>
              <a:ext uri="{FF2B5EF4-FFF2-40B4-BE49-F238E27FC236}">
                <a16:creationId xmlns:a16="http://schemas.microsoft.com/office/drawing/2014/main" id="{C376D514-08A1-3847-AAE9-322B94B1C754}"/>
              </a:ext>
            </a:extLst>
          </p:cNvPr>
          <p:cNvSpPr>
            <a:spLocks noGrp="1"/>
          </p:cNvSpPr>
          <p:nvPr>
            <p:ph type="body" idx="1"/>
          </p:nvPr>
        </p:nvSpPr>
        <p:spPr>
          <a:xfrm>
            <a:off x="838200" y="2105891"/>
            <a:ext cx="22720300" cy="10098809"/>
          </a:xfrm>
        </p:spPr>
        <p:txBody>
          <a:bodyPr/>
          <a:lstStyle/>
          <a:p>
            <a:r>
              <a:rPr lang="en-US" dirty="0"/>
              <a:t>Hog Composition Scores have been released</a:t>
            </a:r>
          </a:p>
          <a:p>
            <a:pPr marL="538480" indent="-457200">
              <a:buFont typeface="Arial" panose="020B0604020202020204" pitchFamily="34" charset="0"/>
              <a:buChar char="•"/>
            </a:pPr>
            <a:r>
              <a:rPr lang="en-US" dirty="0"/>
              <a:t>You can find your score and any comments on your Hog submission on </a:t>
            </a:r>
            <a:r>
              <a:rPr lang="en-US" dirty="0">
                <a:hlinkClick r:id="rId3"/>
              </a:rPr>
              <a:t>Ok</a:t>
            </a:r>
            <a:endParaRPr lang="en-US" dirty="0"/>
          </a:p>
          <a:p>
            <a:pPr marL="538480" indent="-457200">
              <a:spcBef>
                <a:spcPts val="0"/>
              </a:spcBef>
              <a:buFont typeface="Arial" panose="020B0604020202020204" pitchFamily="34" charset="0"/>
              <a:buChar char="•"/>
            </a:pPr>
            <a:r>
              <a:rPr lang="en-US" dirty="0"/>
              <a:t>Submit revisions (via python3 ok --revise) by Tuesday, February 26th to recover any lost points!</a:t>
            </a:r>
          </a:p>
          <a:p>
            <a:r>
              <a:rPr lang="en-US" dirty="0"/>
              <a:t>Maps (SOLO – no partners) Project released and due Thursday 2/28 (3 days!)</a:t>
            </a:r>
          </a:p>
          <a:p>
            <a:pPr lvl="1"/>
            <a:r>
              <a:rPr lang="en-US" dirty="0"/>
              <a:t>Submit a day early (Wednesday 2/27) to receive 1 extra credit point</a:t>
            </a:r>
          </a:p>
          <a:p>
            <a:pPr marL="42227" lvl="1" indent="0">
              <a:buNone/>
            </a:pPr>
            <a:endParaRPr lang="en-US" dirty="0"/>
          </a:p>
          <a:p>
            <a:pPr marL="42227" lvl="1" indent="0">
              <a:buNone/>
            </a:pPr>
            <a:r>
              <a:rPr lang="en-US" dirty="0"/>
              <a:t>When would you like Homework 4 due? [HW5 is long and its due date won’t change – Thu 3/7]</a:t>
            </a:r>
          </a:p>
          <a:p>
            <a:pPr lvl="1"/>
            <a:r>
              <a:rPr lang="en-US" dirty="0"/>
              <a:t>Fri 3/1</a:t>
            </a:r>
          </a:p>
          <a:p>
            <a:pPr lvl="1"/>
            <a:r>
              <a:rPr lang="en-US" dirty="0"/>
              <a:t>Sat 3/2</a:t>
            </a:r>
          </a:p>
          <a:p>
            <a:pPr lvl="1"/>
            <a:r>
              <a:rPr lang="en-US" dirty="0"/>
              <a:t>Sun 3/3</a:t>
            </a:r>
          </a:p>
          <a:p>
            <a:pPr rtl="0">
              <a:spcBef>
                <a:spcPts val="0"/>
              </a:spcBef>
            </a:pPr>
            <a:endParaRPr lang="en-US" dirty="0"/>
          </a:p>
          <a:p>
            <a:pPr rtl="0">
              <a:spcBef>
                <a:spcPts val="0"/>
              </a:spcBef>
            </a:pPr>
            <a:r>
              <a:rPr lang="en-US" b="1" dirty="0"/>
              <a:t>Hog Contest!!</a:t>
            </a:r>
          </a:p>
          <a:p>
            <a:pPr rtl="0">
              <a:spcBef>
                <a:spcPts val="0"/>
              </a:spcBef>
            </a:pPr>
            <a:r>
              <a:rPr lang="en-US" dirty="0"/>
              <a:t>1. Dustin Luong - </a:t>
            </a:r>
            <a:r>
              <a:rPr lang="en-US" dirty="0">
                <a:hlinkClick r:id="rId4"/>
              </a:rPr>
              <a:t>dstn.luong@berkeley.edu</a:t>
            </a:r>
            <a:endParaRPr lang="en-US" dirty="0"/>
          </a:p>
          <a:p>
            <a:pPr rtl="0">
              <a:spcBef>
                <a:spcPts val="0"/>
              </a:spcBef>
            </a:pPr>
            <a:r>
              <a:rPr lang="en-US" dirty="0"/>
              <a:t>2. </a:t>
            </a:r>
            <a:r>
              <a:rPr lang="en-US" dirty="0" err="1"/>
              <a:t>Cici</a:t>
            </a:r>
            <a:r>
              <a:rPr lang="en-US" dirty="0"/>
              <a:t> </a:t>
            </a:r>
            <a:r>
              <a:rPr lang="en-US" dirty="0" err="1"/>
              <a:t>Xue</a:t>
            </a:r>
            <a:r>
              <a:rPr lang="en-US" dirty="0"/>
              <a:t> - </a:t>
            </a:r>
            <a:r>
              <a:rPr lang="en-US" dirty="0">
                <a:hlinkClick r:id="rId5"/>
              </a:rPr>
              <a:t>cicix@berkeley.edu</a:t>
            </a:r>
            <a:r>
              <a:rPr lang="en-US" dirty="0"/>
              <a:t> </a:t>
            </a:r>
          </a:p>
          <a:p>
            <a:pPr rtl="0">
              <a:spcBef>
                <a:spcPts val="0"/>
              </a:spcBef>
            </a:pPr>
            <a:r>
              <a:rPr lang="en-US" dirty="0"/>
              <a:t>3. Betty Yee - </a:t>
            </a:r>
            <a:r>
              <a:rPr lang="en-US" dirty="0">
                <a:hlinkClick r:id="rId6"/>
              </a:rPr>
              <a:t>bettyyee@berkeley.edu</a:t>
            </a:r>
            <a:r>
              <a:rPr lang="en-US" dirty="0"/>
              <a:t>, Ajay </a:t>
            </a:r>
            <a:r>
              <a:rPr lang="en-US" dirty="0" err="1"/>
              <a:t>Kosuri</a:t>
            </a:r>
            <a:r>
              <a:rPr lang="en-US" dirty="0"/>
              <a:t> - </a:t>
            </a:r>
            <a:r>
              <a:rPr lang="en-US" dirty="0">
                <a:hlinkClick r:id="rId7"/>
              </a:rPr>
              <a:t>ajaykosuri@berkeley.edu</a:t>
            </a:r>
            <a:endParaRPr lang="en-US" dirty="0"/>
          </a:p>
          <a:p>
            <a:pPr marL="42227" lvl="1" indent="0">
              <a:buNone/>
            </a:pPr>
            <a:endParaRPr lang="en-US" dirty="0"/>
          </a:p>
          <a:p>
            <a:pPr marL="42227" lvl="1" indent="0">
              <a:buNone/>
            </a:pPr>
            <a:endParaRPr lang="en-US" dirty="0"/>
          </a:p>
        </p:txBody>
      </p:sp>
    </p:spTree>
    <p:extLst>
      <p:ext uri="{BB962C8B-B14F-4D97-AF65-F5344CB8AC3E}">
        <p14:creationId xmlns:p14="http://schemas.microsoft.com/office/powerpoint/2010/main" val="556535624"/>
      </p:ext>
    </p:ext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1" name="Tree Processing Uses Recursion"/>
          <p:cNvSpPr txBox="1">
            <a:spLocks noGrp="1"/>
          </p:cNvSpPr>
          <p:nvPr>
            <p:ph type="title"/>
          </p:nvPr>
        </p:nvSpPr>
        <p:spPr>
          <a:prstGeom prst="rect">
            <a:avLst/>
          </a:prstGeom>
        </p:spPr>
        <p:txBody>
          <a:bodyPr/>
          <a:lstStyle/>
          <a:p>
            <a:r>
              <a:rPr lang="en-US" dirty="0"/>
              <a:t>(From Lecture 13) </a:t>
            </a:r>
            <a:r>
              <a:rPr dirty="0"/>
              <a:t>Tree Processing Uses Recursion</a:t>
            </a:r>
          </a:p>
        </p:txBody>
      </p:sp>
      <p:sp>
        <p:nvSpPr>
          <p:cNvPr id="232" name="Processing a leaf is often the base case of a tree processing function…"/>
          <p:cNvSpPr txBox="1">
            <a:spLocks noGrp="1"/>
          </p:cNvSpPr>
          <p:nvPr>
            <p:ph type="body" sz="quarter" idx="1"/>
          </p:nvPr>
        </p:nvSpPr>
        <p:spPr>
          <a:xfrm>
            <a:off x="838200" y="2539157"/>
            <a:ext cx="22720300" cy="2376844"/>
          </a:xfrm>
          <a:prstGeom prst="rect">
            <a:avLst/>
          </a:prstGeom>
        </p:spPr>
        <p:txBody>
          <a:bodyPr/>
          <a:lstStyle/>
          <a:p>
            <a:r>
              <a:t>Processing a leaf is often the base case of a tree processing function</a:t>
            </a:r>
          </a:p>
          <a:p>
            <a:r>
              <a:t>The recursive case typically makes a recursive call on each branch, then aggregates</a:t>
            </a:r>
          </a:p>
        </p:txBody>
      </p:sp>
      <p:sp>
        <p:nvSpPr>
          <p:cNvPr id="233"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3</a:t>
            </a:fld>
            <a:endParaRPr/>
          </a:p>
        </p:txBody>
      </p:sp>
      <p:sp>
        <p:nvSpPr>
          <p:cNvPr id="234" name="(Demo)"/>
          <p:cNvSpPr txBox="1"/>
          <p:nvPr/>
        </p:nvSpPr>
        <p:spPr>
          <a:xfrm>
            <a:off x="11360189" y="11398009"/>
            <a:ext cx="1994777"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r>
              <a:rPr dirty="0"/>
              <a:t>(Demo</a:t>
            </a:r>
            <a:r>
              <a:rPr lang="en-US" dirty="0"/>
              <a:t>5</a:t>
            </a:r>
            <a:r>
              <a:rPr dirty="0"/>
              <a:t>)</a:t>
            </a:r>
          </a:p>
        </p:txBody>
      </p:sp>
      <p:sp>
        <p:nvSpPr>
          <p:cNvPr id="235" name="def count_leaves(t):…"/>
          <p:cNvSpPr txBox="1"/>
          <p:nvPr/>
        </p:nvSpPr>
        <p:spPr>
          <a:xfrm>
            <a:off x="4794646" y="5353877"/>
            <a:ext cx="15528728" cy="5003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spcBef>
                <a:spcPts val="2000"/>
              </a:spcBef>
              <a:defRPr>
                <a:solidFill>
                  <a:srgbClr val="0066BB"/>
                </a:solidFill>
                <a:uFillTx/>
              </a:defRPr>
            </a:pPr>
            <a:r>
              <a:rPr>
                <a:solidFill>
                  <a:srgbClr val="008800"/>
                </a:solidFill>
              </a:rPr>
              <a:t>def</a:t>
            </a:r>
            <a:r>
              <a:rPr>
                <a:solidFill>
                  <a:srgbClr val="000000"/>
                </a:solidFill>
              </a:rPr>
              <a:t> </a:t>
            </a:r>
            <a:r>
              <a:t>count_leaves</a:t>
            </a:r>
            <a:r>
              <a:rPr>
                <a:solidFill>
                  <a:srgbClr val="000000"/>
                </a:solidFill>
              </a:rPr>
              <a:t>(t):</a:t>
            </a:r>
          </a:p>
          <a:p>
            <a:pPr marL="0" marR="0" defTabSz="457200">
              <a:lnSpc>
                <a:spcPts val="5300"/>
              </a:lnSpc>
              <a:spcBef>
                <a:spcPts val="2000"/>
              </a:spcBef>
              <a:defRPr>
                <a:solidFill>
                  <a:srgbClr val="DD4422"/>
                </a:solidFill>
                <a:uFillTx/>
              </a:defRPr>
            </a:pPr>
            <a:r>
              <a:rPr>
                <a:solidFill>
                  <a:srgbClr val="000000"/>
                </a:solidFill>
              </a:rPr>
              <a:t>    </a:t>
            </a:r>
            <a:r>
              <a:t>"""Count the leaves of a tree."""</a:t>
            </a:r>
            <a:endParaRPr>
              <a:solidFill>
                <a:srgbClr val="000000"/>
              </a:solidFill>
            </a:endParaRPr>
          </a:p>
          <a:p>
            <a:pPr marL="0" marR="0" defTabSz="457200">
              <a:lnSpc>
                <a:spcPts val="5300"/>
              </a:lnSpc>
              <a:spcBef>
                <a:spcPts val="2000"/>
              </a:spcBef>
              <a:defRPr>
                <a:uFillTx/>
              </a:defRPr>
            </a:pPr>
            <a:r>
              <a:t>    </a:t>
            </a:r>
            <a:r>
              <a:rPr>
                <a:solidFill>
                  <a:srgbClr val="008800"/>
                </a:solidFill>
              </a:rPr>
              <a:t>if</a:t>
            </a:r>
            <a:r>
              <a:t> is_leaf(t):</a:t>
            </a:r>
          </a:p>
          <a:p>
            <a:pPr marL="0" marR="0" defTabSz="457200">
              <a:lnSpc>
                <a:spcPts val="5300"/>
              </a:lnSpc>
              <a:spcBef>
                <a:spcPts val="2000"/>
              </a:spcBef>
              <a:defRPr>
                <a:uFillTx/>
              </a:defRPr>
            </a:pPr>
            <a:r>
              <a:t>        </a:t>
            </a:r>
            <a:r>
              <a:rPr>
                <a:solidFill>
                  <a:srgbClr val="008800"/>
                </a:solidFill>
              </a:rPr>
              <a:t>return</a:t>
            </a:r>
            <a:r>
              <a:t> 1</a:t>
            </a:r>
          </a:p>
          <a:p>
            <a:pPr marL="0" marR="0" defTabSz="457200">
              <a:lnSpc>
                <a:spcPts val="5300"/>
              </a:lnSpc>
              <a:spcBef>
                <a:spcPts val="2000"/>
              </a:spcBef>
              <a:defRPr>
                <a:uFillTx/>
              </a:defRPr>
            </a:pPr>
            <a:r>
              <a:t>    </a:t>
            </a:r>
            <a:r>
              <a:rPr>
                <a:solidFill>
                  <a:srgbClr val="008800"/>
                </a:solidFill>
              </a:rPr>
              <a:t>else</a:t>
            </a:r>
            <a:r>
              <a:t>:</a:t>
            </a:r>
          </a:p>
          <a:p>
            <a:pPr marL="0" marR="0" defTabSz="457200">
              <a:lnSpc>
                <a:spcPts val="5300"/>
              </a:lnSpc>
              <a:spcBef>
                <a:spcPts val="2000"/>
              </a:spcBef>
              <a:defRPr>
                <a:uFillTx/>
              </a:defRPr>
            </a:pPr>
            <a:r>
              <a:t>        branch_counts </a:t>
            </a:r>
            <a:r>
              <a:rPr>
                <a:solidFill>
                  <a:srgbClr val="323333"/>
                </a:solidFill>
              </a:rPr>
              <a:t>=</a:t>
            </a:r>
            <a:r>
              <a:t> [count_leaves(b) </a:t>
            </a:r>
            <a:r>
              <a:rPr>
                <a:solidFill>
                  <a:srgbClr val="008800"/>
                </a:solidFill>
              </a:rPr>
              <a:t>for</a:t>
            </a:r>
            <a:r>
              <a:t> b </a:t>
            </a:r>
            <a:r>
              <a:rPr>
                <a:solidFill>
                  <a:srgbClr val="008800"/>
                </a:solidFill>
              </a:rPr>
              <a:t>in</a:t>
            </a:r>
            <a:r>
              <a:t> branches(t)]</a:t>
            </a:r>
          </a:p>
          <a:p>
            <a:pPr marL="0" marR="0" defTabSz="457200">
              <a:lnSpc>
                <a:spcPts val="5300"/>
              </a:lnSpc>
              <a:spcBef>
                <a:spcPts val="2000"/>
              </a:spcBef>
              <a:defRPr>
                <a:uFillTx/>
              </a:defRPr>
            </a:pPr>
            <a:r>
              <a:t>        </a:t>
            </a:r>
            <a:r>
              <a:rPr>
                <a:solidFill>
                  <a:srgbClr val="008800"/>
                </a:solidFill>
              </a:rPr>
              <a:t>return</a:t>
            </a:r>
            <a:r>
              <a:t> </a:t>
            </a:r>
            <a:r>
              <a:rPr>
                <a:solidFill>
                  <a:srgbClr val="01701F"/>
                </a:solidFill>
              </a:rPr>
              <a:t>sum</a:t>
            </a:r>
            <a:r>
              <a:t>(branch_counts)</a:t>
            </a:r>
          </a:p>
        </p:txBody>
      </p:sp>
    </p:spTree>
    <p:extLst>
      <p:ext uri="{BB962C8B-B14F-4D97-AF65-F5344CB8AC3E}">
        <p14:creationId xmlns:p14="http://schemas.microsoft.com/office/powerpoint/2010/main" val="2820063460"/>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35">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35">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0" nodeType="afterEffect">
                                  <p:stCondLst>
                                    <p:cond delay="0"/>
                                  </p:stCondLst>
                                  <p:iterate>
                                    <p:tmAbs val="0"/>
                                  </p:iterate>
                                  <p:childTnLst>
                                    <p:set>
                                      <p:cBhvr>
                                        <p:cTn id="11" fill="hold"/>
                                        <p:tgtEl>
                                          <p:spTgt spid="235">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iterate>
                                    <p:tmAbs val="0"/>
                                  </p:iterate>
                                  <p:childTnLst>
                                    <p:set>
                                      <p:cBhvr>
                                        <p:cTn id="15" fill="hold"/>
                                        <p:tgtEl>
                                          <p:spTgt spid="232">
                                            <p:bg/>
                                          </p:spTgt>
                                        </p:tgtEl>
                                        <p:attrNameLst>
                                          <p:attrName>style.visibility</p:attrName>
                                        </p:attrNameLst>
                                      </p:cBhvr>
                                      <p:to>
                                        <p:strVal val="visible"/>
                                      </p:to>
                                    </p:set>
                                  </p:childTnLst>
                                </p:cTn>
                              </p:par>
                              <p:par>
                                <p:cTn id="16" presetID="1" presetClass="entr" presetSubtype="0" fill="hold" grpId="0" nodeType="withEffect">
                                  <p:stCondLst>
                                    <p:cond delay="0"/>
                                  </p:stCondLst>
                                  <p:iterate>
                                    <p:tmAbs val="0"/>
                                  </p:iterate>
                                  <p:childTnLst>
                                    <p:set>
                                      <p:cBhvr>
                                        <p:cTn id="17" fill="hold"/>
                                        <p:tgtEl>
                                          <p:spTgt spid="232">
                                            <p:txEl>
                                              <p:pRg st="0" end="0"/>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235">
                                            <p:txEl>
                                              <p:pRg st="2" end="2"/>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235">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232">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iterate>
                                    <p:tmAbs val="0"/>
                                  </p:iterate>
                                  <p:childTnLst>
                                    <p:set>
                                      <p:cBhvr>
                                        <p:cTn id="32" fill="hold"/>
                                        <p:tgtEl>
                                          <p:spTgt spid="235">
                                            <p:txEl>
                                              <p:pRg st="4" end="4"/>
                                            </p:txEl>
                                          </p:spTgt>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0" nodeType="afterEffect">
                                  <p:stCondLst>
                                    <p:cond delay="0"/>
                                  </p:stCondLst>
                                  <p:iterate>
                                    <p:tmAbs val="0"/>
                                  </p:iterate>
                                  <p:childTnLst>
                                    <p:set>
                                      <p:cBhvr>
                                        <p:cTn id="35" fill="hold"/>
                                        <p:tgtEl>
                                          <p:spTgt spid="235">
                                            <p:txEl>
                                              <p:pRg st="5" end="5"/>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0" nodeType="clickEffect">
                                  <p:stCondLst>
                                    <p:cond delay="0"/>
                                  </p:stCondLst>
                                  <p:iterate>
                                    <p:tmAbs val="0"/>
                                  </p:iterate>
                                  <p:childTnLst>
                                    <p:set>
                                      <p:cBhvr>
                                        <p:cTn id="39" fill="hold"/>
                                        <p:tgtEl>
                                          <p:spTgt spid="235">
                                            <p:txEl>
                                              <p:pRg st="6" end="6"/>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p:tmAbs val="0"/>
                                  </p:iterate>
                                  <p:childTnLst>
                                    <p:set>
                                      <p:cBhvr>
                                        <p:cTn id="43" fill="hold"/>
                                        <p:tgtEl>
                                          <p:spTgt spid="2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0" build="p" bldLvl="5" animBg="1" advAuto="0"/>
      <p:bldP spid="234" grpId="0" animBg="1" advAuto="0"/>
      <p:bldP spid="235" grpId="0" build="p" bldLvl="5" animBg="1" advAuto="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def leaves(tree):…"/>
          <p:cNvSpPr txBox="1"/>
          <p:nvPr/>
        </p:nvSpPr>
        <p:spPr>
          <a:xfrm>
            <a:off x="10219139" y="4176125"/>
            <a:ext cx="13926889" cy="5203732"/>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4000"/>
              </a:lnSpc>
              <a:defRPr>
                <a:uFillTx/>
              </a:defRPr>
            </a:pPr>
            <a:r>
              <a:rPr dirty="0">
                <a:solidFill>
                  <a:srgbClr val="008800"/>
                </a:solidFill>
              </a:rPr>
              <a:t>def</a:t>
            </a:r>
            <a:r>
              <a:rPr dirty="0"/>
              <a:t> </a:t>
            </a:r>
            <a:r>
              <a:rPr dirty="0">
                <a:solidFill>
                  <a:srgbClr val="0066BB"/>
                </a:solidFill>
              </a:rPr>
              <a:t>leaves</a:t>
            </a:r>
            <a:r>
              <a:rPr dirty="0"/>
              <a:t>(tree):</a:t>
            </a:r>
          </a:p>
          <a:p>
            <a:pPr marL="0" marR="0" defTabSz="457200">
              <a:lnSpc>
                <a:spcPts val="4000"/>
              </a:lnSpc>
              <a:defRPr>
                <a:solidFill>
                  <a:srgbClr val="DD4422"/>
                </a:solidFill>
                <a:uFillTx/>
              </a:defRPr>
            </a:pPr>
            <a:r>
              <a:rPr dirty="0">
                <a:solidFill>
                  <a:srgbClr val="000000"/>
                </a:solidFill>
              </a:rPr>
              <a:t>    </a:t>
            </a:r>
            <a:r>
              <a:rPr dirty="0"/>
              <a:t>"""Return a list containing the leaf labels of tree.</a:t>
            </a:r>
            <a:endParaRPr dirty="0">
              <a:solidFill>
                <a:srgbClr val="000000"/>
              </a:solidFill>
            </a:endParaRPr>
          </a:p>
          <a:p>
            <a:pPr marL="0" marR="0" defTabSz="457200">
              <a:lnSpc>
                <a:spcPts val="4000"/>
              </a:lnSpc>
              <a:defRPr>
                <a:uFillTx/>
              </a:defRPr>
            </a:pPr>
            <a:endParaRPr dirty="0">
              <a:solidFill>
                <a:srgbClr val="000000"/>
              </a:solidFill>
            </a:endParaRPr>
          </a:p>
          <a:p>
            <a:pPr marL="0" marR="0" defTabSz="457200">
              <a:lnSpc>
                <a:spcPts val="4000"/>
              </a:lnSpc>
              <a:defRPr>
                <a:uFillTx/>
              </a:defRPr>
            </a:pPr>
            <a:r>
              <a:rPr dirty="0">
                <a:solidFill>
                  <a:srgbClr val="C65E0A"/>
                </a:solidFill>
              </a:rPr>
              <a:t>    &gt;&gt;&gt; </a:t>
            </a:r>
            <a:r>
              <a:rPr dirty="0"/>
              <a:t>leaves(</a:t>
            </a:r>
            <a:r>
              <a:rPr dirty="0" err="1"/>
              <a:t>fib_tree</a:t>
            </a:r>
            <a:r>
              <a:rPr dirty="0"/>
              <a:t>(</a:t>
            </a:r>
            <a:r>
              <a:rPr dirty="0">
                <a:solidFill>
                  <a:srgbClr val="032ADD"/>
                </a:solidFill>
              </a:rPr>
              <a:t>5</a:t>
            </a:r>
            <a:r>
              <a:rPr dirty="0"/>
              <a:t>))</a:t>
            </a:r>
          </a:p>
          <a:p>
            <a:pPr marL="0" marR="0" defTabSz="457200">
              <a:lnSpc>
                <a:spcPts val="4000"/>
              </a:lnSpc>
              <a:defRPr>
                <a:solidFill>
                  <a:srgbClr val="888888"/>
                </a:solidFill>
                <a:uFillTx/>
              </a:defRPr>
            </a:pPr>
            <a:r>
              <a:rPr dirty="0"/>
              <a:t>    [1, 0, 1, 0, 1, 1, 0, 1]</a:t>
            </a:r>
          </a:p>
          <a:p>
            <a:pPr marL="0" marR="0" defTabSz="457200">
              <a:lnSpc>
                <a:spcPts val="4000"/>
              </a:lnSpc>
              <a:defRPr>
                <a:solidFill>
                  <a:srgbClr val="888888"/>
                </a:solidFill>
                <a:uFillTx/>
              </a:defRPr>
            </a:pPr>
            <a:r>
              <a:rPr dirty="0"/>
              <a:t>    """</a:t>
            </a:r>
            <a:endParaRPr dirty="0">
              <a:solidFill>
                <a:srgbClr val="000000"/>
              </a:solidFill>
            </a:endParaRPr>
          </a:p>
          <a:p>
            <a:pPr marL="0" marR="0" defTabSz="457200">
              <a:lnSpc>
                <a:spcPts val="4000"/>
              </a:lnSpc>
              <a:defRPr>
                <a:uFillTx/>
              </a:defRPr>
            </a:pPr>
            <a:r>
              <a:rPr dirty="0"/>
              <a:t>    </a:t>
            </a:r>
            <a:r>
              <a:rPr dirty="0">
                <a:solidFill>
                  <a:srgbClr val="008800"/>
                </a:solidFill>
              </a:rPr>
              <a:t>if</a:t>
            </a:r>
            <a:r>
              <a:rPr dirty="0"/>
              <a:t> </a:t>
            </a:r>
            <a:r>
              <a:rPr dirty="0" err="1"/>
              <a:t>is_leaf</a:t>
            </a:r>
            <a:r>
              <a:rPr dirty="0"/>
              <a:t>(tree):</a:t>
            </a:r>
          </a:p>
          <a:p>
            <a:pPr marL="0" marR="0" defTabSz="457200">
              <a:lnSpc>
                <a:spcPts val="4000"/>
              </a:lnSpc>
              <a:defRPr>
                <a:uFillTx/>
              </a:defRPr>
            </a:pPr>
            <a:r>
              <a:rPr dirty="0"/>
              <a:t>        </a:t>
            </a:r>
            <a:r>
              <a:rPr dirty="0">
                <a:solidFill>
                  <a:srgbClr val="008800"/>
                </a:solidFill>
              </a:rPr>
              <a:t>return</a:t>
            </a:r>
            <a:r>
              <a:rPr dirty="0"/>
              <a:t> [label(tree)]</a:t>
            </a:r>
          </a:p>
          <a:p>
            <a:pPr marL="0" marR="0" defTabSz="457200">
              <a:lnSpc>
                <a:spcPts val="4000"/>
              </a:lnSpc>
              <a:defRPr>
                <a:uFillTx/>
              </a:defRPr>
            </a:pPr>
            <a:r>
              <a:rPr dirty="0"/>
              <a:t>    </a:t>
            </a:r>
            <a:r>
              <a:rPr dirty="0">
                <a:solidFill>
                  <a:srgbClr val="008800"/>
                </a:solidFill>
              </a:rPr>
              <a:t>else</a:t>
            </a:r>
            <a:r>
              <a:rPr dirty="0"/>
              <a:t>:</a:t>
            </a:r>
          </a:p>
          <a:p>
            <a:pPr marL="0" marR="0" defTabSz="457200">
              <a:lnSpc>
                <a:spcPts val="4000"/>
              </a:lnSpc>
              <a:defRPr>
                <a:uFillTx/>
              </a:defRPr>
            </a:pPr>
            <a:r>
              <a:rPr dirty="0"/>
              <a:t>        </a:t>
            </a:r>
            <a:r>
              <a:rPr dirty="0">
                <a:solidFill>
                  <a:srgbClr val="008800"/>
                </a:solidFill>
              </a:rPr>
              <a:t>return </a:t>
            </a:r>
            <a:r>
              <a:rPr dirty="0">
                <a:solidFill>
                  <a:srgbClr val="01701F"/>
                </a:solidFill>
              </a:rPr>
              <a:t>sum</a:t>
            </a:r>
            <a:r>
              <a:rPr dirty="0"/>
              <a:t>(______________________________, [])</a:t>
            </a:r>
          </a:p>
        </p:txBody>
      </p:sp>
      <p:sp>
        <p:nvSpPr>
          <p:cNvPr id="23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40" name="Discussion Question"/>
          <p:cNvSpPr txBox="1">
            <a:spLocks noGrp="1"/>
          </p:cNvSpPr>
          <p:nvPr>
            <p:ph type="title"/>
          </p:nvPr>
        </p:nvSpPr>
        <p:spPr>
          <a:prstGeom prst="rect">
            <a:avLst/>
          </a:prstGeom>
        </p:spPr>
        <p:txBody>
          <a:bodyPr/>
          <a:lstStyle/>
          <a:p>
            <a:r>
              <a:rPr lang="en-US" dirty="0"/>
              <a:t>(From Lecture 13) </a:t>
            </a:r>
            <a:r>
              <a:rPr dirty="0"/>
              <a:t>Discussion Question</a:t>
            </a:r>
          </a:p>
        </p:txBody>
      </p:sp>
      <p:sp>
        <p:nvSpPr>
          <p:cNvPr id="241" name="Implement leaves, which returns a list of the leaf labels of a tree…"/>
          <p:cNvSpPr txBox="1">
            <a:spLocks noGrp="1"/>
          </p:cNvSpPr>
          <p:nvPr>
            <p:ph type="body" sz="quarter" idx="1"/>
          </p:nvPr>
        </p:nvSpPr>
        <p:spPr>
          <a:xfrm>
            <a:off x="838200" y="2451100"/>
            <a:ext cx="22720300" cy="1676400"/>
          </a:xfrm>
          <a:prstGeom prst="rect">
            <a:avLst/>
          </a:prstGeom>
        </p:spPr>
        <p:txBody>
          <a:bodyPr/>
          <a:lstStyle/>
          <a:p>
            <a:pPr>
              <a:spcBef>
                <a:spcPts val="3000"/>
              </a:spcBef>
            </a:pPr>
            <a:r>
              <a:t>Implement </a:t>
            </a:r>
            <a:r>
              <a:rPr>
                <a:solidFill>
                  <a:srgbClr val="0066BB"/>
                </a:solidFill>
              </a:rPr>
              <a:t>leaves</a:t>
            </a:r>
            <a:r>
              <a:t>, which returns a list of the leaf labels of a tree</a:t>
            </a:r>
          </a:p>
          <a:p>
            <a:pPr>
              <a:spcBef>
                <a:spcPts val="3000"/>
              </a:spcBef>
            </a:pPr>
            <a:r>
              <a:rPr i="1"/>
              <a:t>Hint</a:t>
            </a:r>
            <a:r>
              <a:t>: If you </a:t>
            </a:r>
            <a:r>
              <a:rPr>
                <a:solidFill>
                  <a:srgbClr val="01701F"/>
                </a:solidFill>
              </a:rPr>
              <a:t>sum</a:t>
            </a:r>
            <a:r>
              <a:t> a list of lists, you get a list containing the elements of those lists</a:t>
            </a:r>
          </a:p>
        </p:txBody>
      </p:sp>
      <p:sp>
        <p:nvSpPr>
          <p:cNvPr id="242"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4</a:t>
            </a:fld>
            <a:endParaRPr/>
          </a:p>
        </p:txBody>
      </p:sp>
      <p:sp>
        <p:nvSpPr>
          <p:cNvPr id="243" name="&gt;&gt;&gt; sum([ [1], [2, 3], [4] ], [])…"/>
          <p:cNvSpPr txBox="1"/>
          <p:nvPr/>
        </p:nvSpPr>
        <p:spPr>
          <a:xfrm>
            <a:off x="1412717" y="4418694"/>
            <a:ext cx="8433198" cy="34798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300"/>
              </a:lnSpc>
              <a:defRPr>
                <a:solidFill>
                  <a:srgbClr val="888888"/>
                </a:solidFill>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rgbClr val="032ADD"/>
                </a:solidFill>
              </a:rPr>
              <a:t>2</a:t>
            </a:r>
            <a:r>
              <a:t>, </a:t>
            </a:r>
            <a:r>
              <a:rPr>
                <a:solidFill>
                  <a:srgbClr val="032ADD"/>
                </a:solidFill>
              </a:rPr>
              <a:t>3</a:t>
            </a:r>
            <a:r>
              <a:t>], [</a:t>
            </a:r>
            <a:r>
              <a:rPr>
                <a:solidFill>
                  <a:srgbClr val="032ADD"/>
                </a:solidFill>
              </a:rPr>
              <a:t>4</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 2, 3, 4]</a:t>
            </a:r>
          </a:p>
          <a:p>
            <a:pPr marL="0" marR="0" defTabSz="457200">
              <a:lnSpc>
                <a:spcPts val="5300"/>
              </a:lnSpc>
              <a:defRPr>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a:t>
            </a:r>
            <a:endParaRPr>
              <a:solidFill>
                <a:srgbClr val="000000"/>
              </a:solidFill>
            </a:endParaRPr>
          </a:p>
          <a:p>
            <a:pPr marL="0" marR="0" defTabSz="457200">
              <a:lnSpc>
                <a:spcPts val="5300"/>
              </a:lnSpc>
              <a:defRPr>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rgbClr val="032ADD"/>
                </a:solidFill>
              </a:rPr>
              <a:t>2</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 2]</a:t>
            </a:r>
          </a:p>
        </p:txBody>
      </p:sp>
      <p:sp>
        <p:nvSpPr>
          <p:cNvPr id="244" name="List of leaf labels for each branch"/>
          <p:cNvSpPr txBox="1"/>
          <p:nvPr/>
        </p:nvSpPr>
        <p:spPr>
          <a:xfrm>
            <a:off x="14830328" y="8721764"/>
            <a:ext cx="7421094" cy="4953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defRPr sz="2700" i="1"/>
            </a:lvl1pPr>
          </a:lstStyle>
          <a:p>
            <a:r>
              <a:t>List of leaf labels for each branch</a:t>
            </a:r>
          </a:p>
        </p:txBody>
      </p:sp>
      <p:grpSp>
        <p:nvGrpSpPr>
          <p:cNvPr id="253" name="Group"/>
          <p:cNvGrpSpPr/>
          <p:nvPr/>
        </p:nvGrpSpPr>
        <p:grpSpPr>
          <a:xfrm>
            <a:off x="2740828" y="9627734"/>
            <a:ext cx="19035986" cy="2870201"/>
            <a:chOff x="0" y="0"/>
            <a:chExt cx="19035984" cy="2870200"/>
          </a:xfrm>
        </p:grpSpPr>
        <p:sp>
          <p:nvSpPr>
            <p:cNvPr id="245" name="branches(tree)"/>
            <p:cNvSpPr txBox="1"/>
            <p:nvPr/>
          </p:nvSpPr>
          <p:spPr>
            <a:xfrm>
              <a:off x="0" y="0"/>
              <a:ext cx="3539729"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branches(tree)</a:t>
              </a:r>
            </a:p>
          </p:txBody>
        </p:sp>
        <p:sp>
          <p:nvSpPr>
            <p:cNvPr id="246" name="[branches(b) for b in branches(tree)]"/>
            <p:cNvSpPr txBox="1"/>
            <p:nvPr/>
          </p:nvSpPr>
          <p:spPr>
            <a:xfrm>
              <a:off x="0" y="1523999"/>
              <a:ext cx="9167218"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[branches(b) for b in branches(tree)]</a:t>
              </a:r>
            </a:p>
          </p:txBody>
        </p:sp>
        <p:sp>
          <p:nvSpPr>
            <p:cNvPr id="247" name="leaves(tree)"/>
            <p:cNvSpPr txBox="1"/>
            <p:nvPr/>
          </p:nvSpPr>
          <p:spPr>
            <a:xfrm>
              <a:off x="0" y="761999"/>
              <a:ext cx="3050382"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leaves(tree)</a:t>
              </a:r>
            </a:p>
          </p:txBody>
        </p:sp>
        <p:sp>
          <p:nvSpPr>
            <p:cNvPr id="248" name="[leaves(b) for b in branches(tree)]"/>
            <p:cNvSpPr txBox="1"/>
            <p:nvPr/>
          </p:nvSpPr>
          <p:spPr>
            <a:xfrm>
              <a:off x="0" y="2285999"/>
              <a:ext cx="8677871"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[leaves(b) for b in branches(tree)]</a:t>
              </a:r>
            </a:p>
          </p:txBody>
        </p:sp>
        <p:sp>
          <p:nvSpPr>
            <p:cNvPr id="249" name="[b for b in branches(tree)]"/>
            <p:cNvSpPr txBox="1"/>
            <p:nvPr/>
          </p:nvSpPr>
          <p:spPr>
            <a:xfrm>
              <a:off x="10358114" y="-1"/>
              <a:ext cx="6720484"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[b for b in branches(tree)]</a:t>
              </a:r>
            </a:p>
          </p:txBody>
        </p:sp>
        <p:sp>
          <p:nvSpPr>
            <p:cNvPr id="250" name="[branches(s) for s in leaves(tree)]"/>
            <p:cNvSpPr txBox="1"/>
            <p:nvPr/>
          </p:nvSpPr>
          <p:spPr>
            <a:xfrm>
              <a:off x="10358114" y="1523999"/>
              <a:ext cx="8677871"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[branches(s) for s in leaves(tree)]</a:t>
              </a:r>
            </a:p>
          </p:txBody>
        </p:sp>
        <p:sp>
          <p:nvSpPr>
            <p:cNvPr id="251" name="[s for s in leaves(tree)]"/>
            <p:cNvSpPr txBox="1"/>
            <p:nvPr/>
          </p:nvSpPr>
          <p:spPr>
            <a:xfrm>
              <a:off x="10358114" y="761999"/>
              <a:ext cx="6231137"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[s for s in leaves(tree)]</a:t>
              </a:r>
            </a:p>
          </p:txBody>
        </p:sp>
        <p:sp>
          <p:nvSpPr>
            <p:cNvPr id="252" name="[leaves(s) for s in leaves(tree)]"/>
            <p:cNvSpPr txBox="1"/>
            <p:nvPr/>
          </p:nvSpPr>
          <p:spPr>
            <a:xfrm>
              <a:off x="10358114" y="2285999"/>
              <a:ext cx="8188524"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marL="0" marR="0" defTabSz="457200">
                <a:lnSpc>
                  <a:spcPts val="5300"/>
                </a:lnSpc>
                <a:defRPr>
                  <a:uFillTx/>
                </a:defRPr>
              </a:lvl1pPr>
            </a:lstStyle>
            <a:p>
              <a:r>
                <a:t>[leaves(s) for s in leaves(tree)]</a:t>
              </a:r>
            </a:p>
          </p:txBody>
        </p:sp>
      </p:grpSp>
      <p:sp>
        <p:nvSpPr>
          <p:cNvPr id="254" name="Rounded Rectangle"/>
          <p:cNvSpPr/>
          <p:nvPr/>
        </p:nvSpPr>
        <p:spPr>
          <a:xfrm>
            <a:off x="2250904" y="11856527"/>
            <a:ext cx="10064734" cy="730308"/>
          </a:xfrm>
          <a:prstGeom prst="roundRect">
            <a:avLst>
              <a:gd name="adj" fmla="val 26085"/>
            </a:avLst>
          </a:prstGeom>
          <a:ln w="50800">
            <a:solidFill>
              <a:schemeClr val="accent2">
                <a:hueOff val="-2473792"/>
                <a:satOff val="-50209"/>
                <a:lumOff val="23543"/>
              </a:schemeClr>
            </a:solidFill>
          </a:ln>
        </p:spPr>
        <p:txBody>
          <a:bodyPr lIns="50800" tIns="50800" rIns="50800" bIns="50800" anchor="ctr"/>
          <a:lstStyle/>
          <a:p>
            <a:pPr algn="ctr">
              <a:defRPr>
                <a:solidFill>
                  <a:srgbClr val="4B4B4B"/>
                </a:solidFill>
                <a:uFill>
                  <a:solidFill>
                    <a:srgbClr val="4B4B4B"/>
                  </a:solidFill>
                </a:uFill>
              </a:defRPr>
            </a:pPr>
            <a:endParaRPr/>
          </a:p>
        </p:txBody>
      </p:sp>
    </p:spTree>
    <p:extLst>
      <p:ext uri="{BB962C8B-B14F-4D97-AF65-F5344CB8AC3E}">
        <p14:creationId xmlns:p14="http://schemas.microsoft.com/office/powerpoint/2010/main" val="4100504361"/>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41">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4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37">
                                            <p:bg/>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237">
                                            <p:txEl>
                                              <p:pRg st="0" end="0"/>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37">
                                            <p:txEl>
                                              <p:pRg st="1" end="1"/>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0" nodeType="afterEffect">
                                  <p:stCondLst>
                                    <p:cond delay="0"/>
                                  </p:stCondLst>
                                  <p:iterate>
                                    <p:tmAbs val="0"/>
                                  </p:iterate>
                                  <p:childTnLst>
                                    <p:set>
                                      <p:cBhvr>
                                        <p:cTn id="20" fill="hold"/>
                                        <p:tgtEl>
                                          <p:spTgt spid="237">
                                            <p:txEl>
                                              <p:pRg st="2" end="2"/>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0" nodeType="afterEffect">
                                  <p:stCondLst>
                                    <p:cond delay="0"/>
                                  </p:stCondLst>
                                  <p:iterate>
                                    <p:tmAbs val="0"/>
                                  </p:iterate>
                                  <p:childTnLst>
                                    <p:set>
                                      <p:cBhvr>
                                        <p:cTn id="23" fill="hold"/>
                                        <p:tgtEl>
                                          <p:spTgt spid="237">
                                            <p:txEl>
                                              <p:pRg st="3" end="3"/>
                                            </p:txEl>
                                          </p:spTgt>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0" nodeType="afterEffect">
                                  <p:stCondLst>
                                    <p:cond delay="0"/>
                                  </p:stCondLst>
                                  <p:iterate>
                                    <p:tmAbs val="0"/>
                                  </p:iterate>
                                  <p:childTnLst>
                                    <p:set>
                                      <p:cBhvr>
                                        <p:cTn id="26" fill="hold"/>
                                        <p:tgtEl>
                                          <p:spTgt spid="237">
                                            <p:txEl>
                                              <p:pRg st="4" end="4"/>
                                            </p:txEl>
                                          </p:spTgt>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0" nodeType="afterEffect">
                                  <p:stCondLst>
                                    <p:cond delay="0"/>
                                  </p:stCondLst>
                                  <p:iterate>
                                    <p:tmAbs val="0"/>
                                  </p:iterate>
                                  <p:childTnLst>
                                    <p:set>
                                      <p:cBhvr>
                                        <p:cTn id="29" fill="hold"/>
                                        <p:tgtEl>
                                          <p:spTgt spid="237">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0" nodeType="clickEffect">
                                  <p:stCondLst>
                                    <p:cond delay="0"/>
                                  </p:stCondLst>
                                  <p:iterate>
                                    <p:tmAbs val="0"/>
                                  </p:iterate>
                                  <p:childTnLst>
                                    <p:set>
                                      <p:cBhvr>
                                        <p:cTn id="33" fill="hold"/>
                                        <p:tgtEl>
                                          <p:spTgt spid="241">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0" nodeType="clickEffect">
                                  <p:stCondLst>
                                    <p:cond delay="0"/>
                                  </p:stCondLst>
                                  <p:iterate>
                                    <p:tmAbs val="0"/>
                                  </p:iterate>
                                  <p:childTnLst>
                                    <p:set>
                                      <p:cBhvr>
                                        <p:cTn id="37" fill="hold"/>
                                        <p:tgtEl>
                                          <p:spTgt spid="243">
                                            <p:bg/>
                                          </p:spTgt>
                                        </p:tgtEl>
                                        <p:attrNameLst>
                                          <p:attrName>style.visibility</p:attrName>
                                        </p:attrNameLst>
                                      </p:cBhvr>
                                      <p:to>
                                        <p:strVal val="visible"/>
                                      </p:to>
                                    </p:set>
                                  </p:childTnLst>
                                </p:cTn>
                              </p:par>
                              <p:par>
                                <p:cTn id="38" presetID="1" presetClass="entr" presetSubtype="0" fill="hold" grpId="0" nodeType="withEffect">
                                  <p:stCondLst>
                                    <p:cond delay="0"/>
                                  </p:stCondLst>
                                  <p:iterate>
                                    <p:tmAbs val="0"/>
                                  </p:iterate>
                                  <p:childTnLst>
                                    <p:set>
                                      <p:cBhvr>
                                        <p:cTn id="39" fill="hold"/>
                                        <p:tgtEl>
                                          <p:spTgt spid="243">
                                            <p:txEl>
                                              <p:pRg st="0" end="0"/>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0" nodeType="clickEffect">
                                  <p:stCondLst>
                                    <p:cond delay="0"/>
                                  </p:stCondLst>
                                  <p:iterate>
                                    <p:tmAbs val="0"/>
                                  </p:iterate>
                                  <p:childTnLst>
                                    <p:set>
                                      <p:cBhvr>
                                        <p:cTn id="43" fill="hold"/>
                                        <p:tgtEl>
                                          <p:spTgt spid="243">
                                            <p:txEl>
                                              <p:pRg st="1" end="1"/>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iterate>
                                    <p:tmAbs val="0"/>
                                  </p:iterate>
                                  <p:childTnLst>
                                    <p:set>
                                      <p:cBhvr>
                                        <p:cTn id="47" fill="hold"/>
                                        <p:tgtEl>
                                          <p:spTgt spid="243">
                                            <p:txEl>
                                              <p:pRg st="2" end="2"/>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iterate>
                                    <p:tmAbs val="0"/>
                                  </p:iterate>
                                  <p:childTnLst>
                                    <p:set>
                                      <p:cBhvr>
                                        <p:cTn id="51" fill="hold"/>
                                        <p:tgtEl>
                                          <p:spTgt spid="243">
                                            <p:txEl>
                                              <p:pRg st="3" end="3"/>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0" nodeType="clickEffect">
                                  <p:stCondLst>
                                    <p:cond delay="0"/>
                                  </p:stCondLst>
                                  <p:iterate>
                                    <p:tmAbs val="0"/>
                                  </p:iterate>
                                  <p:childTnLst>
                                    <p:set>
                                      <p:cBhvr>
                                        <p:cTn id="55" fill="hold"/>
                                        <p:tgtEl>
                                          <p:spTgt spid="243">
                                            <p:txEl>
                                              <p:pRg st="4" end="4"/>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0" nodeType="clickEffect">
                                  <p:stCondLst>
                                    <p:cond delay="0"/>
                                  </p:stCondLst>
                                  <p:iterate>
                                    <p:tmAbs val="0"/>
                                  </p:iterate>
                                  <p:childTnLst>
                                    <p:set>
                                      <p:cBhvr>
                                        <p:cTn id="59" fill="hold"/>
                                        <p:tgtEl>
                                          <p:spTgt spid="243">
                                            <p:txEl>
                                              <p:pRg st="5" end="5"/>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0" nodeType="clickEffect">
                                  <p:stCondLst>
                                    <p:cond delay="0"/>
                                  </p:stCondLst>
                                  <p:iterate>
                                    <p:tmAbs val="0"/>
                                  </p:iterate>
                                  <p:childTnLst>
                                    <p:set>
                                      <p:cBhvr>
                                        <p:cTn id="63" fill="hold"/>
                                        <p:tgtEl>
                                          <p:spTgt spid="243">
                                            <p:txEl>
                                              <p:charRg st="109" end="109"/>
                                            </p:txEl>
                                          </p:spTgt>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0" nodeType="clickEffect">
                                  <p:stCondLst>
                                    <p:cond delay="0"/>
                                  </p:stCondLst>
                                  <p:iterate>
                                    <p:tmAbs val="0"/>
                                  </p:iterate>
                                  <p:childTnLst>
                                    <p:set>
                                      <p:cBhvr>
                                        <p:cTn id="67" fill="hold"/>
                                        <p:tgtEl>
                                          <p:spTgt spid="237">
                                            <p:txEl>
                                              <p:pRg st="6" end="6"/>
                                            </p:txEl>
                                          </p:spTgt>
                                        </p:tgtEl>
                                        <p:attrNameLst>
                                          <p:attrName>style.visibility</p:attrName>
                                        </p:attrNameLst>
                                      </p:cBhvr>
                                      <p:to>
                                        <p:strVal val="visible"/>
                                      </p:to>
                                    </p:set>
                                  </p:childTnLst>
                                </p:cTn>
                              </p:par>
                            </p:childTnLst>
                          </p:cTn>
                        </p:par>
                        <p:par>
                          <p:cTn id="68" fill="hold">
                            <p:stCondLst>
                              <p:cond delay="0"/>
                            </p:stCondLst>
                            <p:childTnLst>
                              <p:par>
                                <p:cTn id="69" presetID="1" presetClass="entr" presetSubtype="0" fill="hold" grpId="0" nodeType="afterEffect">
                                  <p:stCondLst>
                                    <p:cond delay="0"/>
                                  </p:stCondLst>
                                  <p:iterate>
                                    <p:tmAbs val="0"/>
                                  </p:iterate>
                                  <p:childTnLst>
                                    <p:set>
                                      <p:cBhvr>
                                        <p:cTn id="70" fill="hold"/>
                                        <p:tgtEl>
                                          <p:spTgt spid="237">
                                            <p:txEl>
                                              <p:pRg st="7" end="7"/>
                                            </p:txEl>
                                          </p:spTgt>
                                        </p:tgtEl>
                                        <p:attrNameLst>
                                          <p:attrName>style.visibility</p:attrName>
                                        </p:attrNameLst>
                                      </p:cBhvr>
                                      <p:to>
                                        <p:strVal val="visible"/>
                                      </p:to>
                                    </p:set>
                                  </p:childTnLst>
                                </p:cTn>
                              </p:par>
                            </p:childTnLst>
                          </p:cTn>
                        </p:par>
                        <p:par>
                          <p:cTn id="71" fill="hold">
                            <p:stCondLst>
                              <p:cond delay="0"/>
                            </p:stCondLst>
                            <p:childTnLst>
                              <p:par>
                                <p:cTn id="72" presetID="1" presetClass="entr" presetSubtype="0" fill="hold" grpId="0" nodeType="afterEffect">
                                  <p:stCondLst>
                                    <p:cond delay="0"/>
                                  </p:stCondLst>
                                  <p:iterate>
                                    <p:tmAbs val="0"/>
                                  </p:iterate>
                                  <p:childTnLst>
                                    <p:set>
                                      <p:cBhvr>
                                        <p:cTn id="73" fill="hold"/>
                                        <p:tgtEl>
                                          <p:spTgt spid="237">
                                            <p:txEl>
                                              <p:pRg st="8" end="8"/>
                                            </p:txEl>
                                          </p:spTgt>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grpId="0" nodeType="afterEffect">
                                  <p:stCondLst>
                                    <p:cond delay="0"/>
                                  </p:stCondLst>
                                  <p:iterate>
                                    <p:tmAbs val="0"/>
                                  </p:iterate>
                                  <p:childTnLst>
                                    <p:set>
                                      <p:cBhvr>
                                        <p:cTn id="76" fill="hold"/>
                                        <p:tgtEl>
                                          <p:spTgt spid="237">
                                            <p:txEl>
                                              <p:pRg st="9" end="9"/>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0" nodeType="clickEffect">
                                  <p:stCondLst>
                                    <p:cond delay="0"/>
                                  </p:stCondLst>
                                  <p:iterate>
                                    <p:tmAbs val="0"/>
                                  </p:iterate>
                                  <p:childTnLst>
                                    <p:set>
                                      <p:cBhvr>
                                        <p:cTn id="80" fill="hold"/>
                                        <p:tgtEl>
                                          <p:spTgt spid="253"/>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0" nodeType="clickEffect">
                                  <p:stCondLst>
                                    <p:cond delay="0"/>
                                  </p:stCondLst>
                                  <p:iterate>
                                    <p:tmAbs val="0"/>
                                  </p:iterate>
                                  <p:childTnLst>
                                    <p:set>
                                      <p:cBhvr>
                                        <p:cTn id="84" fill="hold"/>
                                        <p:tgtEl>
                                          <p:spTgt spid="244"/>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0" nodeType="clickEffect">
                                  <p:stCondLst>
                                    <p:cond delay="0"/>
                                  </p:stCondLst>
                                  <p:iterate>
                                    <p:tmAbs val="0"/>
                                  </p:iterate>
                                  <p:childTnLst>
                                    <p:set>
                                      <p:cBhvr>
                                        <p:cTn id="88" fill="hold"/>
                                        <p:tgtEl>
                                          <p:spTgt spid="2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0" build="p" bldLvl="5" animBg="1" advAuto="0"/>
      <p:bldP spid="241" grpId="0" build="p" bldLvl="5" animBg="1" advAuto="0"/>
      <p:bldP spid="243" grpId="0" build="p" bldLvl="5" animBg="1" advAuto="0"/>
      <p:bldP spid="244" grpId="0" animBg="1" advAuto="0"/>
      <p:bldP spid="253" grpId="0" animBg="1" advAuto="0"/>
      <p:bldP spid="254" grpId="0" animBg="1" advAuto="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8" name="Creating Trees"/>
          <p:cNvSpPr txBox="1">
            <a:spLocks noGrp="1"/>
          </p:cNvSpPr>
          <p:nvPr>
            <p:ph type="title"/>
          </p:nvPr>
        </p:nvSpPr>
        <p:spPr>
          <a:prstGeom prst="rect">
            <a:avLst/>
          </a:prstGeom>
        </p:spPr>
        <p:txBody>
          <a:bodyPr/>
          <a:lstStyle/>
          <a:p>
            <a:r>
              <a:rPr lang="en-US" dirty="0"/>
              <a:t>(From Lecture 13) </a:t>
            </a:r>
            <a:r>
              <a:rPr dirty="0"/>
              <a:t>Creating Trees</a:t>
            </a:r>
          </a:p>
        </p:txBody>
      </p:sp>
      <p:sp>
        <p:nvSpPr>
          <p:cNvPr id="259" name="A function that creates a tree from another tree is typically also recursive"/>
          <p:cNvSpPr txBox="1">
            <a:spLocks noGrp="1"/>
          </p:cNvSpPr>
          <p:nvPr>
            <p:ph type="body" sz="quarter" idx="1"/>
          </p:nvPr>
        </p:nvSpPr>
        <p:spPr>
          <a:xfrm>
            <a:off x="838200" y="2539157"/>
            <a:ext cx="22720300" cy="994109"/>
          </a:xfrm>
          <a:prstGeom prst="rect">
            <a:avLst/>
          </a:prstGeom>
        </p:spPr>
        <p:txBody>
          <a:bodyPr/>
          <a:lstStyle/>
          <a:p>
            <a:r>
              <a:t>A function that creates a tree from another tree is typically also recursive</a:t>
            </a:r>
          </a:p>
        </p:txBody>
      </p:sp>
      <p:sp>
        <p:nvSpPr>
          <p:cNvPr id="260"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5</a:t>
            </a:fld>
            <a:endParaRPr/>
          </a:p>
        </p:txBody>
      </p:sp>
      <p:sp>
        <p:nvSpPr>
          <p:cNvPr id="261" name="def increment(t):…"/>
          <p:cNvSpPr txBox="1"/>
          <p:nvPr/>
        </p:nvSpPr>
        <p:spPr>
          <a:xfrm>
            <a:off x="2498973" y="8532079"/>
            <a:ext cx="18723074" cy="19978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dirty="0"/>
              <a:t>increment</a:t>
            </a:r>
            <a:r>
              <a:rPr dirty="0">
                <a:solidFill>
                  <a:srgbClr val="000000"/>
                </a:solidFill>
              </a:rPr>
              <a:t>(t):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all labels incremented."""</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a:solidFill>
                  <a:srgbClr val="323333"/>
                </a:solidFill>
              </a:rPr>
              <a:t>+</a:t>
            </a:r>
            <a:r>
              <a:rPr dirty="0"/>
              <a:t> </a:t>
            </a:r>
            <a:r>
              <a:rPr dirty="0">
                <a:solidFill>
                  <a:srgbClr val="032ADD"/>
                </a:solidFill>
              </a:rPr>
              <a:t>1</a:t>
            </a:r>
            <a:r>
              <a:rPr dirty="0"/>
              <a:t>, [increment(b) </a:t>
            </a:r>
            <a:r>
              <a:rPr dirty="0">
                <a:solidFill>
                  <a:srgbClr val="008800"/>
                </a:solidFill>
              </a:rPr>
              <a:t>for</a:t>
            </a:r>
            <a:r>
              <a:rPr dirty="0"/>
              <a:t> b in branches(t)])</a:t>
            </a:r>
          </a:p>
        </p:txBody>
      </p:sp>
      <p:sp>
        <p:nvSpPr>
          <p:cNvPr id="262" name="def increment_leaves(t):…"/>
          <p:cNvSpPr txBox="1"/>
          <p:nvPr/>
        </p:nvSpPr>
        <p:spPr>
          <a:xfrm>
            <a:off x="2498973" y="3478253"/>
            <a:ext cx="18158817" cy="4562659"/>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dirty="0" err="1"/>
              <a:t>increment_leaves</a:t>
            </a:r>
            <a:r>
              <a:rPr dirty="0">
                <a:solidFill>
                  <a:srgbClr val="000000"/>
                </a:solidFill>
              </a:rPr>
              <a:t>(t):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leaf labels incremented."""</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if</a:t>
            </a:r>
            <a:r>
              <a:rPr dirty="0"/>
              <a:t> </a:t>
            </a:r>
            <a:r>
              <a:rPr dirty="0" err="1"/>
              <a:t>is_leaf</a:t>
            </a:r>
            <a:r>
              <a:rPr dirty="0"/>
              <a:t>(t):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a:solidFill>
                  <a:srgbClr val="323333"/>
                </a:solidFill>
              </a:rPr>
              <a:t>+</a:t>
            </a:r>
            <a:r>
              <a:rPr dirty="0"/>
              <a:t> </a:t>
            </a:r>
            <a:r>
              <a:rPr dirty="0">
                <a:solidFill>
                  <a:srgbClr val="032ADD"/>
                </a:solidFill>
              </a:rPr>
              <a:t>1</a:t>
            </a:r>
            <a:r>
              <a:rPr dirty="0"/>
              <a: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else</a:t>
            </a:r>
            <a:r>
              <a:rPr dirty="0"/>
              <a:t>:</a:t>
            </a:r>
          </a:p>
          <a:p>
            <a:pPr marL="0" marR="0" defTabSz="457200">
              <a:lnSpc>
                <a:spcPts val="5000"/>
              </a:lnSpc>
              <a:defRPr sz="4000">
                <a:uFillTx/>
                <a:latin typeface="Consolas"/>
                <a:ea typeface="Consolas"/>
                <a:cs typeface="Consolas"/>
                <a:sym typeface="Consolas"/>
              </a:defRPr>
            </a:pPr>
            <a:r>
              <a:rPr dirty="0"/>
              <a:t>        </a:t>
            </a:r>
            <a:r>
              <a:rPr dirty="0" err="1"/>
              <a:t>bs</a:t>
            </a:r>
            <a:r>
              <a:rPr dirty="0"/>
              <a:t> </a:t>
            </a:r>
            <a:r>
              <a:rPr dirty="0">
                <a:solidFill>
                  <a:srgbClr val="323333"/>
                </a:solidFill>
              </a:rPr>
              <a:t>=</a:t>
            </a:r>
            <a:r>
              <a:rPr dirty="0"/>
              <a:t> [</a:t>
            </a:r>
            <a:r>
              <a:rPr dirty="0" err="1"/>
              <a:t>increment_leaves</a:t>
            </a:r>
            <a:r>
              <a:rPr dirty="0"/>
              <a:t>(b) </a:t>
            </a:r>
            <a:r>
              <a:rPr dirty="0">
                <a:solidFill>
                  <a:srgbClr val="008800"/>
                </a:solidFill>
              </a:rPr>
              <a:t>for</a:t>
            </a:r>
            <a:r>
              <a:rPr dirty="0"/>
              <a:t> b in branches(t)]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err="1"/>
              <a:t>bs</a:t>
            </a:r>
            <a:r>
              <a:rPr dirty="0"/>
              <a:t>)</a:t>
            </a:r>
          </a:p>
        </p:txBody>
      </p:sp>
      <p:sp>
        <p:nvSpPr>
          <p:cNvPr id="9" name="def increment(t):…">
            <a:extLst>
              <a:ext uri="{FF2B5EF4-FFF2-40B4-BE49-F238E27FC236}">
                <a16:creationId xmlns:a16="http://schemas.microsoft.com/office/drawing/2014/main" id="{2283B7DF-AB8A-F649-AB14-BA90E05EAF82}"/>
              </a:ext>
            </a:extLst>
          </p:cNvPr>
          <p:cNvSpPr txBox="1"/>
          <p:nvPr/>
        </p:nvSpPr>
        <p:spPr>
          <a:xfrm>
            <a:off x="2498973" y="10993925"/>
            <a:ext cx="21544359" cy="199785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lang="en-US" dirty="0" err="1"/>
              <a:t>tree_map</a:t>
            </a:r>
            <a:r>
              <a:rPr dirty="0">
                <a:solidFill>
                  <a:srgbClr val="000000"/>
                </a:solidFill>
              </a:rPr>
              <a:t>(</a:t>
            </a:r>
            <a:r>
              <a:rPr dirty="0" err="1">
                <a:solidFill>
                  <a:srgbClr val="000000"/>
                </a:solidFill>
              </a:rPr>
              <a:t>t</a:t>
            </a:r>
            <a:r>
              <a:rPr lang="en-US" dirty="0" err="1">
                <a:solidFill>
                  <a:srgbClr val="000000"/>
                </a:solidFill>
              </a:rPr>
              <a:t>,f</a:t>
            </a:r>
            <a:r>
              <a:rPr dirty="0">
                <a:solidFill>
                  <a:srgbClr val="000000"/>
                </a:solidFill>
              </a:rPr>
              <a: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all labels </a:t>
            </a:r>
            <a:r>
              <a:rPr lang="en-US" dirty="0"/>
              <a:t>having f applied to them</a:t>
            </a:r>
            <a:r>
              <a:rPr dirty="0"/>
              <a:t>."""</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a:t>
            </a:r>
            <a:r>
              <a:rPr lang="en-US" dirty="0"/>
              <a:t>f(</a:t>
            </a:r>
            <a:r>
              <a:rPr dirty="0"/>
              <a:t>label(t)</a:t>
            </a:r>
            <a:r>
              <a:rPr lang="en-US" dirty="0"/>
              <a:t>)</a:t>
            </a:r>
            <a:r>
              <a:rPr dirty="0"/>
              <a:t>, [</a:t>
            </a:r>
            <a:r>
              <a:rPr lang="en-US" dirty="0" err="1"/>
              <a:t>tree_map</a:t>
            </a:r>
            <a:r>
              <a:rPr dirty="0"/>
              <a:t>(</a:t>
            </a:r>
            <a:r>
              <a:rPr dirty="0" err="1"/>
              <a:t>b</a:t>
            </a:r>
            <a:r>
              <a:rPr lang="en-US" dirty="0" err="1"/>
              <a:t>,f</a:t>
            </a:r>
            <a:r>
              <a:rPr dirty="0"/>
              <a:t>) </a:t>
            </a:r>
            <a:r>
              <a:rPr dirty="0">
                <a:solidFill>
                  <a:srgbClr val="008800"/>
                </a:solidFill>
              </a:rPr>
              <a:t>for</a:t>
            </a:r>
            <a:r>
              <a:rPr dirty="0"/>
              <a:t> b in branches(t)])</a:t>
            </a:r>
          </a:p>
        </p:txBody>
      </p:sp>
    </p:spTree>
    <p:extLst>
      <p:ext uri="{BB962C8B-B14F-4D97-AF65-F5344CB8AC3E}">
        <p14:creationId xmlns:p14="http://schemas.microsoft.com/office/powerpoint/2010/main" val="1431601695"/>
      </p:ext>
    </p:extLst>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iterate>
                                    <p:tmAbs val="0"/>
                                  </p:iterate>
                                  <p:childTnLst>
                                    <p:set>
                                      <p:cBhvr>
                                        <p:cTn id="6" fill="hold"/>
                                        <p:tgtEl>
                                          <p:spTgt spid="259">
                                            <p:bg/>
                                          </p:spTgt>
                                        </p:tgtEl>
                                        <p:attrNameLst>
                                          <p:attrName>style.visibility</p:attrName>
                                        </p:attrNameLst>
                                      </p:cBhvr>
                                      <p:to>
                                        <p:strVal val="visible"/>
                                      </p:to>
                                    </p:set>
                                  </p:childTnLst>
                                </p:cTn>
                              </p:par>
                              <p:par>
                                <p:cTn id="7" presetID="1" presetClass="entr" presetSubtype="0" fill="hold" grpId="0" nodeType="withEffect">
                                  <p:stCondLst>
                                    <p:cond delay="0"/>
                                  </p:stCondLst>
                                  <p:iterate>
                                    <p:tmAbs val="0"/>
                                  </p:iterate>
                                  <p:childTnLst>
                                    <p:set>
                                      <p:cBhvr>
                                        <p:cTn id="8" fill="hold"/>
                                        <p:tgtEl>
                                          <p:spTgt spid="25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iterate>
                                    <p:tmAbs val="0"/>
                                  </p:iterate>
                                  <p:childTnLst>
                                    <p:set>
                                      <p:cBhvr>
                                        <p:cTn id="12" fill="hold"/>
                                        <p:tgtEl>
                                          <p:spTgt spid="262">
                                            <p:bg/>
                                          </p:spTgt>
                                        </p:tgtEl>
                                        <p:attrNameLst>
                                          <p:attrName>style.visibility</p:attrName>
                                        </p:attrNameLst>
                                      </p:cBhvr>
                                      <p:to>
                                        <p:strVal val="visible"/>
                                      </p:to>
                                    </p:set>
                                  </p:childTnLst>
                                </p:cTn>
                              </p:par>
                              <p:par>
                                <p:cTn id="13" presetID="1" presetClass="entr" presetSubtype="0" fill="hold" grpId="0" nodeType="withEffect">
                                  <p:stCondLst>
                                    <p:cond delay="0"/>
                                  </p:stCondLst>
                                  <p:iterate>
                                    <p:tmAbs val="0"/>
                                  </p:iterate>
                                  <p:childTnLst>
                                    <p:set>
                                      <p:cBhvr>
                                        <p:cTn id="14" fill="hold"/>
                                        <p:tgtEl>
                                          <p:spTgt spid="262">
                                            <p:txEl>
                                              <p:pRg st="0" end="0"/>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0" nodeType="afterEffect">
                                  <p:stCondLst>
                                    <p:cond delay="0"/>
                                  </p:stCondLst>
                                  <p:iterate>
                                    <p:tmAbs val="0"/>
                                  </p:iterate>
                                  <p:childTnLst>
                                    <p:set>
                                      <p:cBhvr>
                                        <p:cTn id="17" fill="hold"/>
                                        <p:tgtEl>
                                          <p:spTgt spid="262">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0" nodeType="clickEffect">
                                  <p:stCondLst>
                                    <p:cond delay="0"/>
                                  </p:stCondLst>
                                  <p:iterate>
                                    <p:tmAbs val="0"/>
                                  </p:iterate>
                                  <p:childTnLst>
                                    <p:set>
                                      <p:cBhvr>
                                        <p:cTn id="21" fill="hold"/>
                                        <p:tgtEl>
                                          <p:spTgt spid="262">
                                            <p:txEl>
                                              <p:pRg st="2" end="2"/>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0" nodeType="afterEffect">
                                  <p:stCondLst>
                                    <p:cond delay="0"/>
                                  </p:stCondLst>
                                  <p:iterate>
                                    <p:tmAbs val="0"/>
                                  </p:iterate>
                                  <p:childTnLst>
                                    <p:set>
                                      <p:cBhvr>
                                        <p:cTn id="24" fill="hold"/>
                                        <p:tgtEl>
                                          <p:spTgt spid="262">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iterate>
                                    <p:tmAbs val="0"/>
                                  </p:iterate>
                                  <p:childTnLst>
                                    <p:set>
                                      <p:cBhvr>
                                        <p:cTn id="28" fill="hold"/>
                                        <p:tgtEl>
                                          <p:spTgt spid="262">
                                            <p:txEl>
                                              <p:pRg st="4" end="4"/>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0" nodeType="afterEffect">
                                  <p:stCondLst>
                                    <p:cond delay="0"/>
                                  </p:stCondLst>
                                  <p:iterate>
                                    <p:tmAbs val="0"/>
                                  </p:iterate>
                                  <p:childTnLst>
                                    <p:set>
                                      <p:cBhvr>
                                        <p:cTn id="31" fill="hold"/>
                                        <p:tgtEl>
                                          <p:spTgt spid="262">
                                            <p:txEl>
                                              <p:pRg st="5" end="5"/>
                                            </p:txEl>
                                          </p:spTgt>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grpId="0" nodeType="afterEffect">
                                  <p:stCondLst>
                                    <p:cond delay="0"/>
                                  </p:stCondLst>
                                  <p:iterate>
                                    <p:tmAbs val="0"/>
                                  </p:iterate>
                                  <p:childTnLst>
                                    <p:set>
                                      <p:cBhvr>
                                        <p:cTn id="34" fill="hold"/>
                                        <p:tgtEl>
                                          <p:spTgt spid="26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0" nodeType="clickEffect">
                                  <p:stCondLst>
                                    <p:cond delay="0"/>
                                  </p:stCondLst>
                                  <p:iterate>
                                    <p:tmAbs val="0"/>
                                  </p:iterate>
                                  <p:childTnLst>
                                    <p:set>
                                      <p:cBhvr>
                                        <p:cTn id="38" fill="hold"/>
                                        <p:tgtEl>
                                          <p:spTgt spid="261">
                                            <p:bg/>
                                          </p:spTgt>
                                        </p:tgtEl>
                                        <p:attrNameLst>
                                          <p:attrName>style.visibility</p:attrName>
                                        </p:attrNameLst>
                                      </p:cBhvr>
                                      <p:to>
                                        <p:strVal val="visible"/>
                                      </p:to>
                                    </p:set>
                                  </p:childTnLst>
                                </p:cTn>
                              </p:par>
                              <p:par>
                                <p:cTn id="39" presetID="1" presetClass="entr" presetSubtype="0" fill="hold" grpId="0" nodeType="withEffect">
                                  <p:stCondLst>
                                    <p:cond delay="0"/>
                                  </p:stCondLst>
                                  <p:iterate>
                                    <p:tmAbs val="0"/>
                                  </p:iterate>
                                  <p:childTnLst>
                                    <p:set>
                                      <p:cBhvr>
                                        <p:cTn id="40" fill="hold"/>
                                        <p:tgtEl>
                                          <p:spTgt spid="261">
                                            <p:txEl>
                                              <p:pRg st="0" end="0"/>
                                            </p:txEl>
                                          </p:spTgt>
                                        </p:tgtEl>
                                        <p:attrNameLst>
                                          <p:attrName>style.visibility</p:attrName>
                                        </p:attrNameLst>
                                      </p:cBhvr>
                                      <p:to>
                                        <p:strVal val="visible"/>
                                      </p:to>
                                    </p:set>
                                  </p:childTnLst>
                                </p:cTn>
                              </p:par>
                            </p:childTnLst>
                          </p:cTn>
                        </p:par>
                        <p:par>
                          <p:cTn id="41" fill="hold">
                            <p:stCondLst>
                              <p:cond delay="0"/>
                            </p:stCondLst>
                            <p:childTnLst>
                              <p:par>
                                <p:cTn id="42" presetID="1" presetClass="entr" presetSubtype="0" fill="hold" grpId="0" nodeType="afterEffect">
                                  <p:stCondLst>
                                    <p:cond delay="0"/>
                                  </p:stCondLst>
                                  <p:iterate>
                                    <p:tmAbs val="0"/>
                                  </p:iterate>
                                  <p:childTnLst>
                                    <p:set>
                                      <p:cBhvr>
                                        <p:cTn id="43" fill="hold"/>
                                        <p:tgtEl>
                                          <p:spTgt spid="261">
                                            <p:txEl>
                                              <p:pRg st="1" end="1"/>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0" nodeType="clickEffect">
                                  <p:stCondLst>
                                    <p:cond delay="0"/>
                                  </p:stCondLst>
                                  <p:iterate>
                                    <p:tmAbs val="0"/>
                                  </p:iterate>
                                  <p:childTnLst>
                                    <p:set>
                                      <p:cBhvr>
                                        <p:cTn id="47" fill="hold"/>
                                        <p:tgtEl>
                                          <p:spTgt spid="261">
                                            <p:txEl>
                                              <p:pRg st="2" end="2"/>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iterate>
                                    <p:tmAbs val="0"/>
                                  </p:iterate>
                                  <p:childTnLst>
                                    <p:set>
                                      <p:cBhvr>
                                        <p:cTn id="51" fill="hold"/>
                                        <p:tgtEl>
                                          <p:spTgt spid="9">
                                            <p:bg/>
                                          </p:spTgt>
                                        </p:tgtEl>
                                        <p:attrNameLst>
                                          <p:attrName>style.visibility</p:attrName>
                                        </p:attrNameLst>
                                      </p:cBhvr>
                                      <p:to>
                                        <p:strVal val="visible"/>
                                      </p:to>
                                    </p:set>
                                  </p:childTnLst>
                                </p:cTn>
                              </p:par>
                              <p:par>
                                <p:cTn id="52" presetID="1" presetClass="entr" presetSubtype="0" fill="hold" grpId="0" nodeType="withEffect">
                                  <p:stCondLst>
                                    <p:cond delay="0"/>
                                  </p:stCondLst>
                                  <p:iterate>
                                    <p:tmAbs val="0"/>
                                  </p:iterate>
                                  <p:childTnLst>
                                    <p:set>
                                      <p:cBhvr>
                                        <p:cTn id="53" fill="hold"/>
                                        <p:tgtEl>
                                          <p:spTgt spid="9">
                                            <p:txEl>
                                              <p:pRg st="0" end="0"/>
                                            </p:txEl>
                                          </p:spTgt>
                                        </p:tgtEl>
                                        <p:attrNameLst>
                                          <p:attrName>style.visibility</p:attrName>
                                        </p:attrNameLst>
                                      </p:cBhvr>
                                      <p:to>
                                        <p:strVal val="visible"/>
                                      </p:to>
                                    </p:set>
                                  </p:childTnLst>
                                </p:cTn>
                              </p:par>
                            </p:childTnLst>
                          </p:cTn>
                        </p:par>
                        <p:par>
                          <p:cTn id="54" fill="hold">
                            <p:stCondLst>
                              <p:cond delay="0"/>
                            </p:stCondLst>
                            <p:childTnLst>
                              <p:par>
                                <p:cTn id="55" presetID="1" presetClass="entr" presetSubtype="0" fill="hold" grpId="0" nodeType="afterEffect">
                                  <p:stCondLst>
                                    <p:cond delay="0"/>
                                  </p:stCondLst>
                                  <p:iterate>
                                    <p:tmAbs val="0"/>
                                  </p:iterate>
                                  <p:childTnLst>
                                    <p:set>
                                      <p:cBhvr>
                                        <p:cTn id="56" fill="hold"/>
                                        <p:tgtEl>
                                          <p:spTgt spid="9">
                                            <p:txEl>
                                              <p:pRg st="1" end="1"/>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iterate>
                                    <p:tmAbs val="0"/>
                                  </p:iterate>
                                  <p:childTnLst>
                                    <p:set>
                                      <p:cBhvr>
                                        <p:cTn id="60" fill="hold"/>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0" build="p" bldLvl="5" animBg="1" advAuto="0"/>
      <p:bldP spid="261" grpId="0" build="p" bldLvl="5" animBg="1" advAuto="0"/>
      <p:bldP spid="262" grpId="0" build="p" bldLvl="5" animBg="1" advAuto="0"/>
      <p:bldP spid="9" grpId="0" build="p" bldLvl="5" animBg="1" advAuto="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Objects"/>
          <p:cNvSpPr txBox="1">
            <a:spLocks noGrp="1"/>
          </p:cNvSpPr>
          <p:nvPr>
            <p:ph type="title"/>
          </p:nvPr>
        </p:nvSpPr>
        <p:spPr>
          <a:prstGeom prst="rect">
            <a:avLst/>
          </a:prstGeom>
        </p:spPr>
        <p:txBody>
          <a:bodyPr/>
          <a:lstStyle/>
          <a:p>
            <a:r>
              <a:t>Objects</a:t>
            </a:r>
          </a:p>
        </p:txBody>
      </p:sp>
      <p:sp>
        <p:nvSpPr>
          <p:cNvPr id="48" name="(Demo)"/>
          <p:cNvSpPr txBox="1"/>
          <p:nvPr/>
        </p:nvSpPr>
        <p:spPr>
          <a:xfrm>
            <a:off x="11194611" y="10443507"/>
            <a:ext cx="1994778"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stStyle>
          <a:p>
            <a:r>
              <a:rPr dirty="0"/>
              <a:t>(Demo</a:t>
            </a:r>
            <a:r>
              <a:rPr lang="en-US" dirty="0"/>
              <a:t>1</a:t>
            </a:r>
            <a:r>
              <a:rPr dirty="0"/>
              <a:t>)</a:t>
            </a:r>
          </a:p>
        </p:txBody>
      </p:sp>
    </p:spTree>
  </p:cSld>
  <p:clrMapOvr>
    <a:masterClrMapping/>
  </p:clrMapOvr>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1"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2" name="Objects"/>
          <p:cNvSpPr txBox="1">
            <a:spLocks noGrp="1"/>
          </p:cNvSpPr>
          <p:nvPr>
            <p:ph type="title"/>
          </p:nvPr>
        </p:nvSpPr>
        <p:spPr>
          <a:prstGeom prst="rect">
            <a:avLst/>
          </a:prstGeom>
        </p:spPr>
        <p:txBody>
          <a:bodyPr/>
          <a:lstStyle/>
          <a:p>
            <a:r>
              <a:t>Objects</a:t>
            </a:r>
          </a:p>
        </p:txBody>
      </p:sp>
      <p:sp>
        <p:nvSpPr>
          <p:cNvPr id="53" name="Objects represent information…"/>
          <p:cNvSpPr txBox="1">
            <a:spLocks noGrp="1"/>
          </p:cNvSpPr>
          <p:nvPr>
            <p:ph type="body" idx="1"/>
          </p:nvPr>
        </p:nvSpPr>
        <p:spPr>
          <a:prstGeom prst="rect">
            <a:avLst/>
          </a:prstGeom>
        </p:spPr>
        <p:txBody>
          <a:bodyPr/>
          <a:lstStyle/>
          <a:p>
            <a:pPr marL="462280" indent="-381000">
              <a:spcBef>
                <a:spcPts val="2500"/>
              </a:spcBef>
              <a:buSzPct val="125000"/>
              <a:buChar char="•"/>
            </a:pPr>
            <a:r>
              <a:t>Objects represent information</a:t>
            </a:r>
          </a:p>
          <a:p>
            <a:pPr marL="462280" indent="-381000">
              <a:spcBef>
                <a:spcPts val="2500"/>
              </a:spcBef>
              <a:buSzPct val="125000"/>
              <a:buChar char="•"/>
            </a:pPr>
            <a:r>
              <a:t>They consist of data and behavior, bundled together to create abstractions</a:t>
            </a:r>
          </a:p>
          <a:p>
            <a:pPr marL="462280" indent="-381000">
              <a:spcBef>
                <a:spcPts val="2500"/>
              </a:spcBef>
              <a:buSzPct val="125000"/>
              <a:buChar char="•"/>
            </a:pPr>
            <a:r>
              <a:t>Objects can represent things, but also properties, interactions, &amp; processes</a:t>
            </a:r>
          </a:p>
          <a:p>
            <a:pPr marL="462280" indent="-381000">
              <a:spcBef>
                <a:spcPts val="2500"/>
              </a:spcBef>
              <a:buSzPct val="125000"/>
              <a:buChar char="•"/>
            </a:pPr>
            <a:r>
              <a:t>A type of object is called a class; </a:t>
            </a:r>
            <a:r>
              <a:rPr b="1">
                <a:solidFill>
                  <a:schemeClr val="accent1"/>
                </a:solidFill>
              </a:rPr>
              <a:t>classes</a:t>
            </a:r>
            <a:r>
              <a:t> are first-class values in Python</a:t>
            </a:r>
          </a:p>
          <a:p>
            <a:pPr marL="462280" indent="-381000">
              <a:spcBef>
                <a:spcPts val="2500"/>
              </a:spcBef>
              <a:buSzPct val="125000"/>
              <a:buChar char="•"/>
            </a:pPr>
            <a:r>
              <a:t>Object-oriented programming:</a:t>
            </a:r>
          </a:p>
          <a:p>
            <a:pPr marL="843280" lvl="2" indent="-381000">
              <a:spcBef>
                <a:spcPts val="2500"/>
              </a:spcBef>
              <a:buClrTx/>
              <a:buSzPct val="125000"/>
              <a:buChar char="•"/>
            </a:pPr>
            <a:r>
              <a:t>A metaphor for organizing large programs</a:t>
            </a:r>
          </a:p>
          <a:p>
            <a:pPr marL="843280" lvl="2" indent="-381000">
              <a:spcBef>
                <a:spcPts val="2500"/>
              </a:spcBef>
              <a:buClrTx/>
              <a:buSzPct val="125000"/>
              <a:buChar char="•"/>
            </a:pPr>
            <a:r>
              <a:t>Special syntax that can improve the composition of programs</a:t>
            </a:r>
          </a:p>
          <a:p>
            <a:pPr marL="462280" indent="-381000">
              <a:spcBef>
                <a:spcPts val="2500"/>
              </a:spcBef>
              <a:buSzPct val="125000"/>
              <a:buChar char="•"/>
            </a:pPr>
            <a:r>
              <a:t>In Python, every value is an object</a:t>
            </a:r>
          </a:p>
          <a:p>
            <a:pPr marL="843280" lvl="1" indent="-381000">
              <a:spcBef>
                <a:spcPts val="2500"/>
              </a:spcBef>
              <a:buClrTx/>
              <a:buSzPct val="125000"/>
              <a:buFontTx/>
            </a:pPr>
            <a:r>
              <a:t> All </a:t>
            </a:r>
            <a:r>
              <a:rPr b="1">
                <a:solidFill>
                  <a:schemeClr val="accent1"/>
                </a:solidFill>
              </a:rPr>
              <a:t>objects</a:t>
            </a:r>
            <a:r>
              <a:t> have </a:t>
            </a:r>
            <a:r>
              <a:rPr b="1">
                <a:solidFill>
                  <a:schemeClr val="accent1"/>
                </a:solidFill>
              </a:rPr>
              <a:t>attributes</a:t>
            </a:r>
          </a:p>
          <a:p>
            <a:pPr marL="843280" lvl="1" indent="-381000">
              <a:spcBef>
                <a:spcPts val="2500"/>
              </a:spcBef>
              <a:buClrTx/>
              <a:buSzPct val="125000"/>
              <a:buFontTx/>
            </a:pPr>
            <a:r>
              <a:t> A lot of data manipulation happens through object </a:t>
            </a:r>
            <a:r>
              <a:rPr b="1">
                <a:solidFill>
                  <a:schemeClr val="accent1"/>
                </a:solidFill>
              </a:rPr>
              <a:t>methods</a:t>
            </a:r>
          </a:p>
          <a:p>
            <a:pPr marL="843280" lvl="1" indent="-381000">
              <a:spcBef>
                <a:spcPts val="2500"/>
              </a:spcBef>
              <a:buClrTx/>
              <a:buSzPct val="125000"/>
              <a:buFontTx/>
            </a:pPr>
            <a:r>
              <a:t> Functions do one thing; objects do many related things</a:t>
            </a:r>
          </a:p>
        </p:txBody>
      </p:sp>
      <p:sp>
        <p:nvSpPr>
          <p:cNvPr id="54"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7</a:t>
            </a:fld>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53">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53">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53">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53">
                                            <p:txEl>
                                              <p:pRg st="3" end="3"/>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1" nodeType="clickEffect">
                                  <p:stCondLst>
                                    <p:cond delay="0"/>
                                  </p:stCondLst>
                                  <p:iterate>
                                    <p:tmAbs val="0"/>
                                  </p:iterate>
                                  <p:childTnLst>
                                    <p:set>
                                      <p:cBhvr>
                                        <p:cTn id="24" fill="hold"/>
                                        <p:tgtEl>
                                          <p:spTgt spid="53">
                                            <p:txEl>
                                              <p:pRg st="4" end="4"/>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1" nodeType="clickEffect">
                                  <p:stCondLst>
                                    <p:cond delay="0"/>
                                  </p:stCondLst>
                                  <p:iterate>
                                    <p:tmAbs val="0"/>
                                  </p:iterate>
                                  <p:childTnLst>
                                    <p:set>
                                      <p:cBhvr>
                                        <p:cTn id="28" fill="hold"/>
                                        <p:tgtEl>
                                          <p:spTgt spid="53">
                                            <p:txEl>
                                              <p:pRg st="5" end="5"/>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53">
                                            <p:txEl>
                                              <p:pRg st="6" end="6"/>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1" nodeType="clickEffect">
                                  <p:stCondLst>
                                    <p:cond delay="0"/>
                                  </p:stCondLst>
                                  <p:iterate>
                                    <p:tmAbs val="0"/>
                                  </p:iterate>
                                  <p:childTnLst>
                                    <p:set>
                                      <p:cBhvr>
                                        <p:cTn id="36" fill="hold"/>
                                        <p:tgtEl>
                                          <p:spTgt spid="53">
                                            <p:txEl>
                                              <p:pRg st="7" end="7"/>
                                            </p:txEl>
                                          </p:spTgt>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1" nodeType="clickEffect">
                                  <p:stCondLst>
                                    <p:cond delay="0"/>
                                  </p:stCondLst>
                                  <p:iterate>
                                    <p:tmAbs val="0"/>
                                  </p:iterate>
                                  <p:childTnLst>
                                    <p:set>
                                      <p:cBhvr>
                                        <p:cTn id="40" fill="hold"/>
                                        <p:tgtEl>
                                          <p:spTgt spid="53">
                                            <p:txEl>
                                              <p:pRg st="8" end="8"/>
                                            </p:txEl>
                                          </p:spTgt>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1" nodeType="clickEffect">
                                  <p:stCondLst>
                                    <p:cond delay="0"/>
                                  </p:stCondLst>
                                  <p:iterate>
                                    <p:tmAbs val="0"/>
                                  </p:iterate>
                                  <p:childTnLst>
                                    <p:set>
                                      <p:cBhvr>
                                        <p:cTn id="44" fill="hold"/>
                                        <p:tgtEl>
                                          <p:spTgt spid="53">
                                            <p:txEl>
                                              <p:pRg st="9" end="9"/>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1" nodeType="clickEffect">
                                  <p:stCondLst>
                                    <p:cond delay="0"/>
                                  </p:stCondLst>
                                  <p:iterate>
                                    <p:tmAbs val="0"/>
                                  </p:iterate>
                                  <p:childTnLst>
                                    <p:set>
                                      <p:cBhvr>
                                        <p:cTn id="48" fill="hold"/>
                                        <p:tgtEl>
                                          <p:spTgt spid="53">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1" build="p" bldLvl="5" animBg="1" advAuto="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Example: Strings"/>
          <p:cNvSpPr txBox="1">
            <a:spLocks noGrp="1"/>
          </p:cNvSpPr>
          <p:nvPr>
            <p:ph type="title"/>
          </p:nvPr>
        </p:nvSpPr>
        <p:spPr>
          <a:prstGeom prst="rect">
            <a:avLst/>
          </a:prstGeom>
        </p:spPr>
        <p:txBody>
          <a:bodyPr/>
          <a:lstStyle/>
          <a:p>
            <a:r>
              <a:rPr dirty="0"/>
              <a:t>Example: Strings</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9" name="droppedImage.png" descr="droppedImage.png"/>
          <p:cNvPicPr>
            <a:picLocks noChangeAspect="1"/>
          </p:cNvPicPr>
          <p:nvPr/>
        </p:nvPicPr>
        <p:blipFill>
          <a:blip r:embed="rId2">
            <a:extLst/>
          </a:blip>
          <a:stretch>
            <a:fillRect/>
          </a:stretch>
        </p:blipFill>
        <p:spPr>
          <a:xfrm>
            <a:off x="5053676" y="2943314"/>
            <a:ext cx="15024101" cy="5934520"/>
          </a:xfrm>
          <a:prstGeom prst="rect">
            <a:avLst/>
          </a:prstGeom>
          <a:ln w="12700"/>
        </p:spPr>
      </p:pic>
      <p:sp>
        <p:nvSpPr>
          <p:cNvPr id="60"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61"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62" name="Representing Strings: the ASCII Standard"/>
          <p:cNvSpPr txBox="1">
            <a:spLocks noGrp="1"/>
          </p:cNvSpPr>
          <p:nvPr>
            <p:ph type="title"/>
          </p:nvPr>
        </p:nvSpPr>
        <p:spPr>
          <a:prstGeom prst="rect">
            <a:avLst/>
          </a:prstGeom>
        </p:spPr>
        <p:txBody>
          <a:bodyPr/>
          <a:lstStyle/>
          <a:p>
            <a:r>
              <a:t>Representing Strings: the ASCII Standard</a:t>
            </a:r>
          </a:p>
        </p:txBody>
      </p:sp>
      <p:sp>
        <p:nvSpPr>
          <p:cNvPr id="63" name="American Standard Code for Information Interchange"/>
          <p:cNvSpPr txBox="1"/>
          <p:nvPr/>
        </p:nvSpPr>
        <p:spPr>
          <a:xfrm>
            <a:off x="2425700" y="1805420"/>
            <a:ext cx="18961100" cy="584200"/>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lIns="50800" tIns="50800" rIns="50800" bIns="50800" anchor="ctr">
            <a:spAutoFit/>
          </a:bodyPr>
          <a:lstStyle>
            <a:lvl1pPr algn="ctr"/>
          </a:lstStyle>
          <a:p>
            <a:r>
              <a:rPr dirty="0"/>
              <a:t>American Standard Code for Information Interchange</a:t>
            </a:r>
          </a:p>
        </p:txBody>
      </p:sp>
      <p:grpSp>
        <p:nvGrpSpPr>
          <p:cNvPr id="66" name="Group"/>
          <p:cNvGrpSpPr/>
          <p:nvPr/>
        </p:nvGrpSpPr>
        <p:grpSpPr>
          <a:xfrm>
            <a:off x="4242809" y="4346814"/>
            <a:ext cx="615974" cy="4293570"/>
            <a:chOff x="0" y="0"/>
            <a:chExt cx="615972" cy="4293569"/>
          </a:xfrm>
        </p:grpSpPr>
        <p:sp>
          <p:nvSpPr>
            <p:cNvPr id="64" name="8 rows: 3 bits"/>
            <p:cNvSpPr txBox="1"/>
            <p:nvPr/>
          </p:nvSpPr>
          <p:spPr>
            <a:xfrm rot="16200000">
              <a:off x="-1518405" y="1964547"/>
              <a:ext cx="3621010"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8 rows: 3 bits</a:t>
              </a:r>
            </a:p>
          </p:txBody>
        </p:sp>
        <p:sp>
          <p:nvSpPr>
            <p:cNvPr id="65" name="Line"/>
            <p:cNvSpPr/>
            <p:nvPr/>
          </p:nvSpPr>
          <p:spPr>
            <a:xfrm flipH="1">
              <a:off x="615972" y="0"/>
              <a:ext cx="1" cy="4293570"/>
            </a:xfrm>
            <a:prstGeom prst="line">
              <a:avLst/>
            </a:prstGeom>
            <a:noFill/>
            <a:ln w="25400" cap="flat">
              <a:solidFill>
                <a:srgbClr val="007ECF"/>
              </a:solidFill>
              <a:prstDash val="solid"/>
              <a:round/>
              <a:headEnd type="triangle" w="med" len="sm"/>
              <a:tailEnd type="triangle" w="med" len="sm"/>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grpSp>
      <p:grpSp>
        <p:nvGrpSpPr>
          <p:cNvPr id="69" name="Group"/>
          <p:cNvGrpSpPr/>
          <p:nvPr/>
        </p:nvGrpSpPr>
        <p:grpSpPr>
          <a:xfrm>
            <a:off x="5394564" y="8979712"/>
            <a:ext cx="14481624" cy="767538"/>
            <a:chOff x="0" y="0"/>
            <a:chExt cx="14481623" cy="767537"/>
          </a:xfrm>
        </p:grpSpPr>
        <p:sp>
          <p:nvSpPr>
            <p:cNvPr id="67" name="16 columns: 4 bits"/>
            <p:cNvSpPr txBox="1"/>
            <p:nvPr/>
          </p:nvSpPr>
          <p:spPr>
            <a:xfrm>
              <a:off x="4981335" y="183337"/>
              <a:ext cx="4599703" cy="5842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p>
              <a:r>
                <a:t>16 columns: 4 bits</a:t>
              </a:r>
            </a:p>
          </p:txBody>
        </p:sp>
        <p:sp>
          <p:nvSpPr>
            <p:cNvPr id="68" name="Line"/>
            <p:cNvSpPr/>
            <p:nvPr/>
          </p:nvSpPr>
          <p:spPr>
            <a:xfrm flipH="1">
              <a:off x="0" y="0"/>
              <a:ext cx="14481624" cy="0"/>
            </a:xfrm>
            <a:prstGeom prst="line">
              <a:avLst/>
            </a:prstGeom>
            <a:noFill/>
            <a:ln w="25400" cap="flat">
              <a:solidFill>
                <a:srgbClr val="007ECF"/>
              </a:solidFill>
              <a:prstDash val="solid"/>
              <a:round/>
              <a:headEnd type="triangle" w="med" len="sm"/>
              <a:tailEnd type="triangle" w="med" len="sm"/>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grpSp>
      <p:sp>
        <p:nvSpPr>
          <p:cNvPr id="70" name="Layout was chosen to support sorting by character code…"/>
          <p:cNvSpPr txBox="1"/>
          <p:nvPr/>
        </p:nvSpPr>
        <p:spPr>
          <a:xfrm>
            <a:off x="5052853" y="10027272"/>
            <a:ext cx="14278293" cy="1981201"/>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p>
            <a:pPr marL="462280" indent="-381000">
              <a:spcBef>
                <a:spcPts val="1700"/>
              </a:spcBef>
              <a:buSzPct val="125000"/>
              <a:buChar char="•"/>
            </a:pPr>
            <a:r>
              <a:t>Layout was chosen to support sorting by character code</a:t>
            </a:r>
          </a:p>
          <a:p>
            <a:pPr marL="462280" indent="-381000">
              <a:spcBef>
                <a:spcPts val="1700"/>
              </a:spcBef>
              <a:buSzPct val="125000"/>
              <a:buChar char="•"/>
            </a:pPr>
            <a:r>
              <a:t>Rows indexed 2-5 are a useful 6-bit (64 element) subset</a:t>
            </a:r>
          </a:p>
          <a:p>
            <a:pPr marL="462280" indent="-381000">
              <a:spcBef>
                <a:spcPts val="1700"/>
              </a:spcBef>
              <a:buSzPct val="125000"/>
              <a:buChar char="•"/>
            </a:pPr>
            <a:r>
              <a:t>Control characters were designed for transmission</a:t>
            </a:r>
          </a:p>
        </p:txBody>
      </p:sp>
      <p:sp>
        <p:nvSpPr>
          <p:cNvPr id="73" name="Rectangle"/>
          <p:cNvSpPr/>
          <p:nvPr/>
        </p:nvSpPr>
        <p:spPr>
          <a:xfrm>
            <a:off x="5435600" y="5397500"/>
            <a:ext cx="14490700" cy="2146300"/>
          </a:xfrm>
          <a:prstGeom prst="rect">
            <a:avLst/>
          </a:prstGeom>
          <a:solidFill>
            <a:srgbClr val="00A633">
              <a:alpha val="19000"/>
            </a:srgbClr>
          </a:solidFill>
          <a:ln w="12700"/>
        </p:spPr>
        <p:txBody>
          <a:bodyPr lIns="50800" tIns="50800" rIns="50800" bIns="50800" anchor="ctr"/>
          <a:lstStyle/>
          <a:p>
            <a:pPr algn="ctr">
              <a:defRPr>
                <a:solidFill>
                  <a:srgbClr val="4B4B4B"/>
                </a:solidFill>
                <a:uFill>
                  <a:solidFill>
                    <a:srgbClr val="4B4B4B"/>
                  </a:solidFill>
                </a:uFill>
              </a:defRPr>
            </a:pPr>
            <a:endParaRPr/>
          </a:p>
        </p:txBody>
      </p:sp>
      <p:sp>
        <p:nvSpPr>
          <p:cNvPr id="74" name="Slide Number"/>
          <p:cNvSpPr txBox="1">
            <a:spLocks noGrp="1"/>
          </p:cNvSpPr>
          <p:nvPr>
            <p:ph type="sldNum" sz="quarter" idx="2"/>
          </p:nvPr>
        </p:nvSpPr>
        <p:spPr>
          <a:prstGeom prst="rect">
            <a:avLst/>
          </a:prstGeom>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a:lstStyle/>
          <a:p>
            <a:fld id="{86CB4B4D-7CA3-9044-876B-883B54F8677D}" type="slidenum">
              <a:t>9</a:t>
            </a:fld>
            <a:endParaRPr/>
          </a:p>
        </p:txBody>
      </p:sp>
      <p:sp>
        <p:nvSpPr>
          <p:cNvPr id="75" name="(Demo)"/>
          <p:cNvSpPr txBox="1"/>
          <p:nvPr/>
        </p:nvSpPr>
        <p:spPr>
          <a:xfrm>
            <a:off x="11197548" y="12231033"/>
            <a:ext cx="1994778" cy="595035"/>
          </a:xfrm>
          <a:prstGeom prst="rect">
            <a:avLst/>
          </a:prstGeom>
          <a:ln w="12700">
            <a:miter lim="400000"/>
          </a:ln>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anchor="ctr">
            <a:spAutoFit/>
          </a:bodyPr>
          <a:lstStyle>
            <a:lvl1pPr algn="ctr"/>
          </a:lstStyle>
          <a:p>
            <a:r>
              <a:rPr dirty="0"/>
              <a:t>(Demo</a:t>
            </a:r>
            <a:r>
              <a:rPr lang="en-US" dirty="0"/>
              <a:t>2</a:t>
            </a:r>
            <a:r>
              <a:rPr dirty="0"/>
              <a:t>)</a:t>
            </a:r>
          </a:p>
        </p:txBody>
      </p:sp>
      <p:grpSp>
        <p:nvGrpSpPr>
          <p:cNvPr id="84" name="Group"/>
          <p:cNvGrpSpPr/>
          <p:nvPr/>
        </p:nvGrpSpPr>
        <p:grpSpPr>
          <a:xfrm>
            <a:off x="2526839" y="4286250"/>
            <a:ext cx="1266027" cy="4346576"/>
            <a:chOff x="0" y="0"/>
            <a:chExt cx="1266026" cy="4346575"/>
          </a:xfrm>
        </p:grpSpPr>
        <p:sp>
          <p:nvSpPr>
            <p:cNvPr id="76" name="0 0 0"/>
            <p:cNvSpPr txBox="1"/>
            <p:nvPr/>
          </p:nvSpPr>
          <p:spPr>
            <a:xfrm>
              <a:off x="0" y="0"/>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0 0 0</a:t>
              </a:r>
            </a:p>
          </p:txBody>
        </p:sp>
        <p:sp>
          <p:nvSpPr>
            <p:cNvPr id="77" name="0 0 1"/>
            <p:cNvSpPr txBox="1"/>
            <p:nvPr/>
          </p:nvSpPr>
          <p:spPr>
            <a:xfrm>
              <a:off x="0" y="546553"/>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0 0 1</a:t>
              </a:r>
            </a:p>
          </p:txBody>
        </p:sp>
        <p:sp>
          <p:nvSpPr>
            <p:cNvPr id="78" name="0 1 0"/>
            <p:cNvSpPr txBox="1"/>
            <p:nvPr/>
          </p:nvSpPr>
          <p:spPr>
            <a:xfrm>
              <a:off x="0" y="1093107"/>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0 1 0</a:t>
              </a:r>
            </a:p>
          </p:txBody>
        </p:sp>
        <p:sp>
          <p:nvSpPr>
            <p:cNvPr id="79" name="0 1 1"/>
            <p:cNvSpPr txBox="1"/>
            <p:nvPr/>
          </p:nvSpPr>
          <p:spPr>
            <a:xfrm>
              <a:off x="0" y="1639660"/>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0 1 1</a:t>
              </a:r>
            </a:p>
          </p:txBody>
        </p:sp>
        <p:sp>
          <p:nvSpPr>
            <p:cNvPr id="80" name="1 0 0"/>
            <p:cNvSpPr txBox="1"/>
            <p:nvPr/>
          </p:nvSpPr>
          <p:spPr>
            <a:xfrm>
              <a:off x="0" y="2186214"/>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1 0 0</a:t>
              </a:r>
            </a:p>
          </p:txBody>
        </p:sp>
        <p:sp>
          <p:nvSpPr>
            <p:cNvPr id="81" name="1 0 1"/>
            <p:cNvSpPr txBox="1"/>
            <p:nvPr/>
          </p:nvSpPr>
          <p:spPr>
            <a:xfrm>
              <a:off x="0" y="2732768"/>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1 0 1</a:t>
              </a:r>
            </a:p>
          </p:txBody>
        </p:sp>
        <p:sp>
          <p:nvSpPr>
            <p:cNvPr id="82" name="1 1 0"/>
            <p:cNvSpPr txBox="1"/>
            <p:nvPr/>
          </p:nvSpPr>
          <p:spPr>
            <a:xfrm>
              <a:off x="0" y="3279321"/>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1 1 0</a:t>
              </a:r>
            </a:p>
          </p:txBody>
        </p:sp>
        <p:sp>
          <p:nvSpPr>
            <p:cNvPr id="83" name="1 1 1"/>
            <p:cNvSpPr txBox="1"/>
            <p:nvPr/>
          </p:nvSpPr>
          <p:spPr>
            <a:xfrm>
              <a:off x="0" y="3825875"/>
              <a:ext cx="1266027" cy="520701"/>
            </a:xfrm>
            <a:prstGeom prst="rect">
              <a:avLst/>
            </a:prstGeom>
            <a:noFill/>
            <a:ln w="12700" cap="flat">
              <a:noFill/>
              <a:miter lim="400000"/>
            </a:ln>
            <a:effectLst/>
            <a:extLst>
              <a:ext uri="{C572A759-6A51-4108-AA02-DFA0A04FC94B}">
                <ma14:wrappingTextBoxFlag xmlns="" xmlns:m="http://schemas.openxmlformats.org/officeDocument/2006/math" xmlns:a14="http://schemas.microsoft.com/office/drawing/2010/main" xmlns:ma14="http://schemas.microsoft.com/office/mac/drawingml/2011/main" val="1"/>
              </a:ext>
            </a:extLst>
          </p:spPr>
          <p:txBody>
            <a:bodyPr wrap="none" lIns="50800" tIns="50800" rIns="50800" bIns="50800" numCol="1" anchor="ctr">
              <a:spAutoFit/>
            </a:bodyPr>
            <a:lstStyle>
              <a:lvl1pPr>
                <a:defRPr sz="2800"/>
              </a:lvl1pPr>
            </a:lstStyle>
            <a:p>
              <a:r>
                <a:t>1 1 1</a:t>
              </a:r>
            </a:p>
          </p:txBody>
        </p:sp>
      </p:grpSp>
      <p:sp>
        <p:nvSpPr>
          <p:cNvPr id="2" name="Rounded Rectangular Callout 1">
            <a:extLst>
              <a:ext uri="{FF2B5EF4-FFF2-40B4-BE49-F238E27FC236}">
                <a16:creationId xmlns:a16="http://schemas.microsoft.com/office/drawing/2014/main" id="{3AE34427-F05F-F24E-99B6-E0081663B510}"/>
              </a:ext>
            </a:extLst>
          </p:cNvPr>
          <p:cNvSpPr/>
          <p:nvPr/>
        </p:nvSpPr>
        <p:spPr>
          <a:xfrm>
            <a:off x="6350929" y="2563433"/>
            <a:ext cx="3372934" cy="658336"/>
          </a:xfrm>
          <a:prstGeom prst="wedgeRoundRectCallout">
            <a:avLst>
              <a:gd name="adj1" fmla="val 113481"/>
              <a:gd name="adj2" fmla="val 241339"/>
              <a:gd name="adj3" fmla="val 16667"/>
            </a:avLst>
          </a:prstGeom>
          <a:solidFill>
            <a:schemeClr val="accent1">
              <a:lumMod val="20000"/>
              <a:lumOff val="80000"/>
            </a:schemeClr>
          </a:solidFill>
          <a:ln w="127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r>
              <a:rPr lang="en-US" dirty="0">
                <a:solidFill>
                  <a:srgbClr val="4B4B4B"/>
                </a:solidFill>
                <a:uFill>
                  <a:solidFill>
                    <a:srgbClr val="4B4B4B"/>
                  </a:solidFill>
                </a:uFill>
              </a:rPr>
              <a:t>“Bell” (\a)</a:t>
            </a:r>
            <a:endParaRPr kumimoji="0" lang="en-US" sz="3200" b="0" i="0" u="none" strike="noStrike" cap="none" spc="0" normalizeH="0" baseline="0" dirty="0">
              <a:ln>
                <a:noFill/>
              </a:ln>
              <a:solidFill>
                <a:srgbClr val="4B4B4B"/>
              </a:solidFill>
              <a:effectLst/>
              <a:uFill>
                <a:solidFill>
                  <a:srgbClr val="4B4B4B"/>
                </a:solidFill>
              </a:uFill>
              <a:latin typeface="Menlo"/>
              <a:ea typeface="Menlo"/>
              <a:cs typeface="Menlo"/>
              <a:sym typeface="Menlo"/>
            </a:endParaRPr>
          </a:p>
        </p:txBody>
      </p:sp>
      <p:sp>
        <p:nvSpPr>
          <p:cNvPr id="29" name="Rounded Rectangular Callout 28">
            <a:extLst>
              <a:ext uri="{FF2B5EF4-FFF2-40B4-BE49-F238E27FC236}">
                <a16:creationId xmlns:a16="http://schemas.microsoft.com/office/drawing/2014/main" id="{807E1F10-8B38-534E-A9A8-9D3F975ABB02}"/>
              </a:ext>
            </a:extLst>
          </p:cNvPr>
          <p:cNvSpPr/>
          <p:nvPr/>
        </p:nvSpPr>
        <p:spPr>
          <a:xfrm>
            <a:off x="15271905" y="2563433"/>
            <a:ext cx="5142886" cy="658336"/>
          </a:xfrm>
          <a:prstGeom prst="wedgeRoundRectCallout">
            <a:avLst>
              <a:gd name="adj1" fmla="val -52485"/>
              <a:gd name="adj2" fmla="val 231176"/>
              <a:gd name="adj3" fmla="val 16667"/>
            </a:avLst>
          </a:prstGeom>
          <a:solidFill>
            <a:schemeClr val="accent1">
              <a:lumMod val="20000"/>
              <a:lumOff val="80000"/>
            </a:schemeClr>
          </a:solidFill>
          <a:ln w="12700" cap="flat">
            <a:solidFill>
              <a:srgbClr val="000000"/>
            </a:solidFill>
            <a:prstDash val="solid"/>
            <a:round/>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81280" marR="81280" indent="0" algn="ctr" defTabSz="1816100" rtl="0" fontAlgn="auto" latinLnBrk="0" hangingPunct="0">
              <a:lnSpc>
                <a:spcPct val="100000"/>
              </a:lnSpc>
              <a:spcBef>
                <a:spcPts val="0"/>
              </a:spcBef>
              <a:spcAft>
                <a:spcPts val="0"/>
              </a:spcAft>
              <a:buClrTx/>
              <a:buSzTx/>
              <a:buFontTx/>
              <a:buNone/>
              <a:tabLst/>
            </a:pPr>
            <a:r>
              <a:rPr lang="en-US" dirty="0">
                <a:solidFill>
                  <a:srgbClr val="4B4B4B"/>
                </a:solidFill>
                <a:uFill>
                  <a:solidFill>
                    <a:srgbClr val="4B4B4B"/>
                  </a:solidFill>
                </a:uFill>
              </a:rPr>
              <a:t>“Line Feed” (\n)</a:t>
            </a:r>
            <a:endParaRPr kumimoji="0" lang="en-US" sz="3200" b="0" i="0" u="none" strike="noStrike" cap="none" spc="0" normalizeH="0" baseline="0" dirty="0">
              <a:ln>
                <a:noFill/>
              </a:ln>
              <a:solidFill>
                <a:srgbClr val="4B4B4B"/>
              </a:solidFill>
              <a:effectLst/>
              <a:uFill>
                <a:solidFill>
                  <a:srgbClr val="4B4B4B"/>
                </a:solidFill>
              </a:uFill>
              <a:latin typeface="Menlo"/>
              <a:ea typeface="Menlo"/>
              <a:cs typeface="Menlo"/>
              <a:sym typeface="Menlo"/>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6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8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6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70">
                                            <p:bg/>
                                          </p:spTgt>
                                        </p:tgtEl>
                                        <p:attrNameLst>
                                          <p:attrName>style.visibility</p:attrName>
                                        </p:attrNameLst>
                                      </p:cBhvr>
                                      <p:to>
                                        <p:strVal val="visible"/>
                                      </p:to>
                                    </p:set>
                                  </p:childTnLst>
                                </p:cTn>
                              </p:par>
                              <p:par>
                                <p:cTn id="19" presetID="1" presetClass="entr" presetSubtype="0" fill="hold" grpId="4" nodeType="withEffect">
                                  <p:stCondLst>
                                    <p:cond delay="0"/>
                                  </p:stCondLst>
                                  <p:iterate>
                                    <p:tmAbs val="0"/>
                                  </p:iterate>
                                  <p:childTnLst>
                                    <p:set>
                                      <p:cBhvr>
                                        <p:cTn id="20" fill="hold"/>
                                        <p:tgtEl>
                                          <p:spTgt spid="70">
                                            <p:txEl>
                                              <p:pRg st="0" end="0"/>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4" nodeType="clickEffect">
                                  <p:stCondLst>
                                    <p:cond delay="0"/>
                                  </p:stCondLst>
                                  <p:iterate>
                                    <p:tmAbs val="0"/>
                                  </p:iterate>
                                  <p:childTnLst>
                                    <p:set>
                                      <p:cBhvr>
                                        <p:cTn id="24" fill="hold"/>
                                        <p:tgtEl>
                                          <p:spTgt spid="70">
                                            <p:txEl>
                                              <p:pRg st="1" end="1"/>
                                            </p:txEl>
                                          </p:spTgt>
                                        </p:tgtEl>
                                        <p:attrNameLst>
                                          <p:attrName>style.visibility</p:attrName>
                                        </p:attrNameLst>
                                      </p:cBhvr>
                                      <p:to>
                                        <p:strVal val="visible"/>
                                      </p:to>
                                    </p:set>
                                  </p:childTnLst>
                                </p:cTn>
                              </p:par>
                            </p:childTnLst>
                          </p:cTn>
                        </p:par>
                        <p:par>
                          <p:cTn id="25" fill="hold">
                            <p:stCondLst>
                              <p:cond delay="0"/>
                            </p:stCondLst>
                            <p:childTnLst>
                              <p:par>
                                <p:cTn id="26" presetID="22" presetClass="entr" presetSubtype="8" fill="hold" grpId="5" nodeType="afterEffect">
                                  <p:stCondLst>
                                    <p:cond delay="0"/>
                                  </p:stCondLst>
                                  <p:iterate>
                                    <p:tmAbs val="0"/>
                                  </p:iterate>
                                  <p:childTnLst>
                                    <p:set>
                                      <p:cBhvr>
                                        <p:cTn id="27" fill="hold"/>
                                        <p:tgtEl>
                                          <p:spTgt spid="73"/>
                                        </p:tgtEl>
                                        <p:attrNameLst>
                                          <p:attrName>style.visibility</p:attrName>
                                        </p:attrNameLst>
                                      </p:cBhvr>
                                      <p:to>
                                        <p:strVal val="visible"/>
                                      </p:to>
                                    </p:set>
                                    <p:animEffect transition="in" filter="wipe(left)">
                                      <p:cBhvr>
                                        <p:cTn id="28" dur="1000"/>
                                        <p:tgtEl>
                                          <p:spTgt spid="73"/>
                                        </p:tgtEl>
                                      </p:cBhvr>
                                    </p:animEffec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4" nodeType="clickEffect">
                                  <p:stCondLst>
                                    <p:cond delay="0"/>
                                  </p:stCondLst>
                                  <p:iterate>
                                    <p:tmAbs val="0"/>
                                  </p:iterate>
                                  <p:childTnLst>
                                    <p:set>
                                      <p:cBhvr>
                                        <p:cTn id="32" fill="hold"/>
                                        <p:tgtEl>
                                          <p:spTgt spid="70">
                                            <p:txEl>
                                              <p:pRg st="2" end="2"/>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29"/>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2"/>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8" nodeType="clickEffect">
                                  <p:stCondLst>
                                    <p:cond delay="0"/>
                                  </p:stCondLst>
                                  <p:iterate>
                                    <p:tmAbs val="0"/>
                                  </p:iterate>
                                  <p:childTnLst>
                                    <p:set>
                                      <p:cBhvr>
                                        <p:cTn id="44" fill="hold"/>
                                        <p:tgtEl>
                                          <p:spTgt spid="7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6" grpId="1" animBg="1" advAuto="0"/>
      <p:bldP spid="69" grpId="3" animBg="1" advAuto="0"/>
      <p:bldP spid="70" grpId="4" build="p" bldLvl="5" animBg="1" advAuto="0"/>
      <p:bldP spid="73" grpId="5" animBg="1" advAuto="0"/>
      <p:bldP spid="75" grpId="8" animBg="1" advAuto="0"/>
      <p:bldP spid="84" grpId="2" animBg="1" advAuto="0"/>
      <p:bldP spid="2" grpId="0" animBg="1"/>
      <p:bldP spid="29" grpId="0" animBg="1"/>
    </p:bldLst>
  </p:timing>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746</TotalTime>
  <Words>1888</Words>
  <Application>Microsoft Macintosh PowerPoint</Application>
  <PresentationFormat>Custom</PresentationFormat>
  <Paragraphs>276</Paragraphs>
  <Slides>19</Slides>
  <Notes>2</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19</vt:i4>
      </vt:variant>
    </vt:vector>
  </HeadingPairs>
  <TitlesOfParts>
    <vt:vector size="26" baseType="lpstr">
      <vt:lpstr>Apple Color Emoji</vt:lpstr>
      <vt:lpstr>Arial</vt:lpstr>
      <vt:lpstr>Consolas</vt:lpstr>
      <vt:lpstr>Helvetica</vt:lpstr>
      <vt:lpstr>Lucida Grande</vt:lpstr>
      <vt:lpstr>Menlo</vt:lpstr>
      <vt:lpstr>White</vt:lpstr>
      <vt:lpstr>UC Berkeley’s CS61A – Lecture 14 –  Mutable Values</vt:lpstr>
      <vt:lpstr>Announcements</vt:lpstr>
      <vt:lpstr>(From Lecture 13) Tree Processing Uses Recursion</vt:lpstr>
      <vt:lpstr>(From Lecture 13) Discussion Question</vt:lpstr>
      <vt:lpstr>(From Lecture 13) Creating Trees</vt:lpstr>
      <vt:lpstr>Objects</vt:lpstr>
      <vt:lpstr>Objects</vt:lpstr>
      <vt:lpstr>Example: Strings</vt:lpstr>
      <vt:lpstr>Representing Strings: the ASCII Standard</vt:lpstr>
      <vt:lpstr>Representing Strings: the Unicode Standard</vt:lpstr>
      <vt:lpstr>Mutation Operations</vt:lpstr>
      <vt:lpstr>Some Objects Can Change</vt:lpstr>
      <vt:lpstr>Mutation Can Happen Within a Function Call</vt:lpstr>
      <vt:lpstr>Tuples</vt:lpstr>
      <vt:lpstr>Tuples are Immutable Sequences</vt:lpstr>
      <vt:lpstr>Mutation</vt:lpstr>
      <vt:lpstr>Sameness and Change</vt:lpstr>
      <vt:lpstr>Identity Operators</vt:lpstr>
      <vt:lpstr>Mutable Default Arguments are Dangerous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Mutable Values</dc:title>
  <cp:lastModifiedBy>Dan Garcia</cp:lastModifiedBy>
  <cp:revision>13</cp:revision>
  <cp:lastPrinted>2019-02-25T08:51:55Z</cp:lastPrinted>
  <dcterms:modified xsi:type="dcterms:W3CDTF">2019-02-25T09:07:29Z</dcterms:modified>
</cp:coreProperties>
</file>